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39"/>
  </p:notesMasterIdLst>
  <p:handoutMasterIdLst>
    <p:handoutMasterId r:id="rId40"/>
  </p:handoutMasterIdLst>
  <p:sldIdLst>
    <p:sldId id="326" r:id="rId2"/>
    <p:sldId id="374" r:id="rId3"/>
    <p:sldId id="257" r:id="rId4"/>
    <p:sldId id="350" r:id="rId5"/>
    <p:sldId id="271" r:id="rId6"/>
    <p:sldId id="273" r:id="rId7"/>
    <p:sldId id="258" r:id="rId8"/>
    <p:sldId id="375" r:id="rId9"/>
    <p:sldId id="386" r:id="rId10"/>
    <p:sldId id="379" r:id="rId11"/>
    <p:sldId id="373" r:id="rId12"/>
    <p:sldId id="380" r:id="rId13"/>
    <p:sldId id="381" r:id="rId14"/>
    <p:sldId id="382" r:id="rId15"/>
    <p:sldId id="383" r:id="rId16"/>
    <p:sldId id="305" r:id="rId17"/>
    <p:sldId id="376" r:id="rId18"/>
    <p:sldId id="365" r:id="rId19"/>
    <p:sldId id="259" r:id="rId20"/>
    <p:sldId id="384" r:id="rId21"/>
    <p:sldId id="357" r:id="rId22"/>
    <p:sldId id="304" r:id="rId23"/>
    <p:sldId id="363" r:id="rId24"/>
    <p:sldId id="279" r:id="rId25"/>
    <p:sldId id="364" r:id="rId26"/>
    <p:sldId id="371" r:id="rId27"/>
    <p:sldId id="378" r:id="rId28"/>
    <p:sldId id="347" r:id="rId29"/>
    <p:sldId id="307" r:id="rId30"/>
    <p:sldId id="338" r:id="rId31"/>
    <p:sldId id="385" r:id="rId32"/>
    <p:sldId id="387" r:id="rId33"/>
    <p:sldId id="388" r:id="rId34"/>
    <p:sldId id="390" r:id="rId35"/>
    <p:sldId id="389" r:id="rId36"/>
    <p:sldId id="391" r:id="rId37"/>
    <p:sldId id="392" r:id="rId38"/>
  </p:sldIdLst>
  <p:sldSz cx="9144000" cy="6858000" type="screen4x3"/>
  <p:notesSz cx="6858000" cy="9144000"/>
  <p:defaultTex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ctr" rtl="0" eaLnBrk="0" fontAlgn="base" hangingPunct="0">
      <a:spcBef>
        <a:spcPct val="0"/>
      </a:spcBef>
      <a:spcAft>
        <a:spcPct val="0"/>
      </a:spcAft>
      <a:defRPr sz="1000" kern="1200">
        <a:solidFill>
          <a:schemeClr val="tx1"/>
        </a:solidFill>
        <a:latin typeface="Arial" charset="0"/>
        <a:ea typeface="+mn-ea"/>
        <a:cs typeface="+mn-cs"/>
      </a:defRPr>
    </a:lvl2pPr>
    <a:lvl3pPr marL="914400" algn="ctr" rtl="0" eaLnBrk="0" fontAlgn="base" hangingPunct="0">
      <a:spcBef>
        <a:spcPct val="0"/>
      </a:spcBef>
      <a:spcAft>
        <a:spcPct val="0"/>
      </a:spcAft>
      <a:defRPr sz="1000" kern="1200">
        <a:solidFill>
          <a:schemeClr val="tx1"/>
        </a:solidFill>
        <a:latin typeface="Arial" charset="0"/>
        <a:ea typeface="+mn-ea"/>
        <a:cs typeface="+mn-cs"/>
      </a:defRPr>
    </a:lvl3pPr>
    <a:lvl4pPr marL="1371600" algn="ctr" rtl="0" eaLnBrk="0" fontAlgn="base" hangingPunct="0">
      <a:spcBef>
        <a:spcPct val="0"/>
      </a:spcBef>
      <a:spcAft>
        <a:spcPct val="0"/>
      </a:spcAft>
      <a:defRPr sz="1000" kern="1200">
        <a:solidFill>
          <a:schemeClr val="tx1"/>
        </a:solidFill>
        <a:latin typeface="Arial" charset="0"/>
        <a:ea typeface="+mn-ea"/>
        <a:cs typeface="+mn-cs"/>
      </a:defRPr>
    </a:lvl4pPr>
    <a:lvl5pPr marL="1828800" algn="ctr"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2D700"/>
    <a:srgbClr val="C00000"/>
    <a:srgbClr val="339933"/>
    <a:srgbClr val="00CC66"/>
    <a:srgbClr val="669900"/>
    <a:srgbClr val="99FF33"/>
    <a:srgbClr val="009900"/>
    <a:srgbClr val="FF3300"/>
    <a:srgbClr val="652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6" autoAdjust="0"/>
    <p:restoredTop sz="82563" autoAdjust="0"/>
  </p:normalViewPr>
  <p:slideViewPr>
    <p:cSldViewPr snapToGrid="0">
      <p:cViewPr>
        <p:scale>
          <a:sx n="55" d="100"/>
          <a:sy n="55" d="100"/>
        </p:scale>
        <p:origin x="1088" y="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4488"/>
    </p:cViewPr>
  </p:sorterViewPr>
  <p:notesViewPr>
    <p:cSldViewPr snapToGrid="0">
      <p:cViewPr varScale="1">
        <p:scale>
          <a:sx n="76" d="100"/>
          <a:sy n="76" d="100"/>
        </p:scale>
        <p:origin x="-1949"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dirty="0"/>
          </a:p>
        </p:txBody>
      </p:sp>
      <p:sp>
        <p:nvSpPr>
          <p:cNvPr id="185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dirty="0"/>
          </a:p>
        </p:txBody>
      </p:sp>
      <p:sp>
        <p:nvSpPr>
          <p:cNvPr id="185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dirty="0"/>
          </a:p>
        </p:txBody>
      </p:sp>
      <p:sp>
        <p:nvSpPr>
          <p:cNvPr id="185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04A5D9-B9F4-448C-BFF9-3B5ADBB4F271}" type="slidenum">
              <a:rPr lang="en-US"/>
              <a:pPr>
                <a:defRPr/>
              </a:pPr>
              <a:t>‹#›</a:t>
            </a:fld>
            <a:endParaRPr lang="en-US" dirty="0"/>
          </a:p>
        </p:txBody>
      </p:sp>
    </p:spTree>
    <p:extLst>
      <p:ext uri="{BB962C8B-B14F-4D97-AF65-F5344CB8AC3E}">
        <p14:creationId xmlns:p14="http://schemas.microsoft.com/office/powerpoint/2010/main" val="156568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dirty="0"/>
          </a:p>
        </p:txBody>
      </p:sp>
      <p:sp>
        <p:nvSpPr>
          <p:cNvPr id="183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dirty="0"/>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3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3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dirty="0"/>
          </a:p>
        </p:txBody>
      </p:sp>
      <p:sp>
        <p:nvSpPr>
          <p:cNvPr id="183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3099B6C-8643-4E20-8628-E26574025240}" type="slidenum">
              <a:rPr lang="en-US"/>
              <a:pPr>
                <a:defRPr/>
              </a:pPr>
              <a:t>‹#›</a:t>
            </a:fld>
            <a:endParaRPr lang="en-US" dirty="0"/>
          </a:p>
        </p:txBody>
      </p:sp>
    </p:spTree>
    <p:extLst>
      <p:ext uri="{BB962C8B-B14F-4D97-AF65-F5344CB8AC3E}">
        <p14:creationId xmlns:p14="http://schemas.microsoft.com/office/powerpoint/2010/main" val="3490412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ayoclinicproceedings.com/pdf/8110/8110a1.pdf" TargetMode="External"/><Relationship Id="rId4" Type="http://schemas.openxmlformats.org/officeDocument/2006/relationships/hyperlink" Target="http://www.pdr.net/"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1F35812-DC9D-4148-A95F-C176EDFF4785}" type="slidenum">
              <a:rPr lang="en-US" smtClean="0"/>
              <a:pPr/>
              <a:t>1</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z="1200" kern="1200" dirty="0">
              <a:solidFill>
                <a:schemeClr val="tx1"/>
              </a:solidFill>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10</a:t>
            </a:fld>
            <a:endParaRPr lang="en-US" dirty="0"/>
          </a:p>
        </p:txBody>
      </p:sp>
    </p:spTree>
    <p:extLst>
      <p:ext uri="{BB962C8B-B14F-4D97-AF65-F5344CB8AC3E}">
        <p14:creationId xmlns:p14="http://schemas.microsoft.com/office/powerpoint/2010/main" val="174932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C3FD3F-C734-467B-B9D1-77C5C1DA595E}" type="slidenum">
              <a:rPr lang="en-US" smtClean="0"/>
              <a:pPr/>
              <a:t>11</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lvl="0"/>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54546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12</a:t>
            </a:fld>
            <a:endParaRPr lang="en-US" dirty="0"/>
          </a:p>
        </p:txBody>
      </p:sp>
    </p:spTree>
    <p:extLst>
      <p:ext uri="{BB962C8B-B14F-4D97-AF65-F5344CB8AC3E}">
        <p14:creationId xmlns:p14="http://schemas.microsoft.com/office/powerpoint/2010/main" val="197532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13</a:t>
            </a:fld>
            <a:endParaRPr lang="en-US" dirty="0"/>
          </a:p>
        </p:txBody>
      </p:sp>
    </p:spTree>
    <p:extLst>
      <p:ext uri="{BB962C8B-B14F-4D97-AF65-F5344CB8AC3E}">
        <p14:creationId xmlns:p14="http://schemas.microsoft.com/office/powerpoint/2010/main" val="137579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14</a:t>
            </a:fld>
            <a:endParaRPr lang="en-US" dirty="0"/>
          </a:p>
        </p:txBody>
      </p:sp>
    </p:spTree>
    <p:extLst>
      <p:ext uri="{BB962C8B-B14F-4D97-AF65-F5344CB8AC3E}">
        <p14:creationId xmlns:p14="http://schemas.microsoft.com/office/powerpoint/2010/main" val="103257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15</a:t>
            </a:fld>
            <a:endParaRPr lang="en-US" dirty="0"/>
          </a:p>
        </p:txBody>
      </p:sp>
    </p:spTree>
    <p:extLst>
      <p:ext uri="{BB962C8B-B14F-4D97-AF65-F5344CB8AC3E}">
        <p14:creationId xmlns:p14="http://schemas.microsoft.com/office/powerpoint/2010/main" val="668740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C3FD3F-C734-467B-B9D1-77C5C1DA595E}" type="slidenum">
              <a:rPr lang="en-US" smtClean="0"/>
              <a:pPr/>
              <a:t>16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lvl="0"/>
            <a:r>
              <a:rPr lang="en-US" sz="1200" kern="1200" dirty="0">
                <a:solidFill>
                  <a:schemeClr val="tx1"/>
                </a:solidFill>
                <a:latin typeface="Arial" charset="0"/>
                <a:ea typeface="+mn-ea"/>
                <a:cs typeface="+mn-cs"/>
              </a:rPr>
              <a:t>The woman’s </a:t>
            </a:r>
            <a:r>
              <a:rPr lang="en-US" sz="1200" b="1" kern="1200" dirty="0">
                <a:solidFill>
                  <a:schemeClr val="tx1"/>
                </a:solidFill>
                <a:latin typeface="Arial" charset="0"/>
                <a:ea typeface="+mn-ea"/>
                <a:cs typeface="+mn-cs"/>
              </a:rPr>
              <a:t>waking temperature</a:t>
            </a:r>
            <a:r>
              <a:rPr lang="en-US" sz="1200" kern="1200" dirty="0">
                <a:solidFill>
                  <a:schemeClr val="tx1"/>
                </a:solidFill>
                <a:latin typeface="Arial" charset="0"/>
                <a:ea typeface="+mn-ea"/>
                <a:cs typeface="+mn-cs"/>
              </a:rPr>
              <a:t>, undisturbed by activity, is known as the </a:t>
            </a:r>
            <a:r>
              <a:rPr lang="en-US" sz="1200" b="1" kern="1200" dirty="0">
                <a:solidFill>
                  <a:schemeClr val="tx1"/>
                </a:solidFill>
                <a:latin typeface="Arial" charset="0"/>
                <a:ea typeface="+mn-ea"/>
                <a:cs typeface="+mn-cs"/>
              </a:rPr>
              <a:t>Basal Body Temperature </a:t>
            </a:r>
            <a:r>
              <a:rPr lang="en-US" sz="1200" kern="1200" dirty="0">
                <a:solidFill>
                  <a:schemeClr val="tx1"/>
                </a:solidFill>
                <a:latin typeface="Arial" charset="0"/>
                <a:ea typeface="+mn-ea"/>
                <a:cs typeface="+mn-cs"/>
              </a:rPr>
              <a:t>and can be taken daily each morning and charted.  Under normal conditions and following a good night’s rest it is the lowest temperature she will experience daily.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It is one of the signs checked in the </a:t>
            </a:r>
            <a:r>
              <a:rPr lang="en-US" sz="1200" b="1" kern="1200" dirty="0">
                <a:solidFill>
                  <a:schemeClr val="tx1"/>
                </a:solidFill>
                <a:latin typeface="Arial" charset="0"/>
                <a:ea typeface="+mn-ea"/>
                <a:cs typeface="+mn-cs"/>
              </a:rPr>
              <a:t>Symptom-Thermal</a:t>
            </a:r>
            <a:r>
              <a:rPr lang="en-US" sz="1200" kern="1200" dirty="0">
                <a:solidFill>
                  <a:schemeClr val="tx1"/>
                </a:solidFill>
                <a:latin typeface="Arial" charset="0"/>
                <a:ea typeface="+mn-ea"/>
                <a:cs typeface="+mn-cs"/>
              </a:rPr>
              <a:t> method of NFP.</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After ovulation, the </a:t>
            </a:r>
            <a:r>
              <a:rPr lang="en-US" sz="1200" b="1" kern="1200" dirty="0">
                <a:solidFill>
                  <a:schemeClr val="tx1"/>
                </a:solidFill>
                <a:latin typeface="Arial" charset="0"/>
                <a:ea typeface="+mn-ea"/>
                <a:cs typeface="+mn-cs"/>
              </a:rPr>
              <a:t>corpus </a:t>
            </a:r>
            <a:r>
              <a:rPr lang="en-US" sz="1200" b="1" kern="1200" dirty="0" err="1">
                <a:solidFill>
                  <a:schemeClr val="tx1"/>
                </a:solidFill>
                <a:latin typeface="Arial" charset="0"/>
                <a:ea typeface="+mn-ea"/>
                <a:cs typeface="+mn-cs"/>
              </a:rPr>
              <a:t>luteum</a:t>
            </a:r>
            <a:r>
              <a:rPr lang="en-US" sz="1200" b="1" kern="1200" dirty="0">
                <a:solidFill>
                  <a:schemeClr val="tx1"/>
                </a:solidFill>
                <a:latin typeface="Arial" charset="0"/>
                <a:ea typeface="+mn-ea"/>
                <a:cs typeface="+mn-cs"/>
              </a:rPr>
              <a:t> produces a level of progesterone</a:t>
            </a:r>
            <a:r>
              <a:rPr lang="en-US" sz="1200" kern="1200" dirty="0">
                <a:solidFill>
                  <a:schemeClr val="tx1"/>
                </a:solidFill>
                <a:latin typeface="Arial" charset="0"/>
                <a:ea typeface="+mn-ea"/>
                <a:cs typeface="+mn-cs"/>
              </a:rPr>
              <a:t>, the hormone which will affect the temperature regulating system in the brain, and a woman will see a rise in her temperature.  If she is not pregnant her temperature will drop toward the end of her cycle due to a rapid decrease in her progesterone and estrogen levels. </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If she is </a:t>
            </a:r>
            <a:r>
              <a:rPr lang="en-US" sz="1200" b="1" kern="1200" dirty="0">
                <a:solidFill>
                  <a:schemeClr val="tx1"/>
                </a:solidFill>
                <a:latin typeface="Arial" charset="0"/>
                <a:ea typeface="+mn-ea"/>
                <a:cs typeface="+mn-cs"/>
              </a:rPr>
              <a:t>pregnant</a:t>
            </a:r>
            <a:r>
              <a:rPr lang="en-US" sz="1200" kern="1200" dirty="0">
                <a:solidFill>
                  <a:schemeClr val="tx1"/>
                </a:solidFill>
                <a:latin typeface="Arial" charset="0"/>
                <a:ea typeface="+mn-ea"/>
                <a:cs typeface="+mn-cs"/>
              </a:rPr>
              <a:t> the temperature will stay elevated through much of her pregnancy and in fact a sustained high temperature phase of 18-21 high temperatures will be an early sign of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Taking the temperature and seeing a sufficient and sustained rise confirms that ovulation has taken place in a cycle and will also inform a woman if she has not yet ovulated if a temperature rise has not yet occurred.</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What does this sound like? An incubator has increased temperature to help babies. It is something like that.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155539-D366-4679-9444-F4A0EC59E0D5}" type="slidenum">
              <a:rPr lang="en-US" smtClean="0"/>
              <a:pPr/>
              <a:t>17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z="1200" kern="1200" smtClean="0">
                <a:solidFill>
                  <a:schemeClr val="tx1"/>
                </a:solidFill>
                <a:latin typeface="Arial" charset="0"/>
                <a:ea typeface="+mn-ea"/>
                <a:cs typeface="+mn-cs"/>
              </a:rPr>
              <a:t>Over 7.6K</a:t>
            </a:r>
            <a:r>
              <a:rPr lang="en-US" sz="1200" kern="1200" baseline="0" smtClean="0">
                <a:solidFill>
                  <a:schemeClr val="tx1"/>
                </a:solidFill>
                <a:latin typeface="Arial" charset="0"/>
                <a:ea typeface="+mn-ea"/>
                <a:cs typeface="+mn-cs"/>
              </a:rPr>
              <a:t> </a:t>
            </a:r>
            <a:r>
              <a:rPr lang="en-US" sz="1200" kern="1200" smtClean="0">
                <a:solidFill>
                  <a:schemeClr val="tx1"/>
                </a:solidFill>
                <a:latin typeface="Arial" charset="0"/>
                <a:ea typeface="+mn-ea"/>
                <a:cs typeface="+mn-cs"/>
              </a:rPr>
              <a:t> reviews, 1.6 million subscribers</a:t>
            </a:r>
            <a:r>
              <a:rPr lang="en-US" sz="1200" kern="1200" baseline="0" smtClean="0">
                <a:solidFill>
                  <a:schemeClr val="tx1"/>
                </a:solidFill>
                <a:latin typeface="Arial" charset="0"/>
                <a:ea typeface="+mn-ea"/>
                <a:cs typeface="+mn-cs"/>
              </a:rPr>
              <a:t> to</a:t>
            </a:r>
            <a:r>
              <a:rPr lang="en-US" sz="1200" kern="120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KINDARA</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BASAL digital thermometer</a:t>
            </a:r>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405648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This is a chart for another NFP method that we offer from the Office of NFP, called Billings Method, or Ovulation Method, where the symptom of the temperature is not taken.</a:t>
            </a:r>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395F0CF-B33C-4EDB-85FE-17EDB81A9ED2}" type="slidenum">
              <a:rPr lang="en-US" smtClean="0"/>
              <a:pPr/>
              <a:t>19</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Couples practicing NFP to achieve pregnancy have the opportunity to discover the awesome gift they possess in becoming co-creators with God as a new life is produced resulting from their union on known fertile days.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They can more accurately calculate their baby’s due date since the approximate time of conception is known.  They have a better opportunity to protect their baby’s healthy development due to an earlier confirmation that pregnancy has occurred and they can enjoy the benefits of sharing as a couple the decisions related to planning their family.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1F35812-DC9D-4148-A95F-C176EDFF4785}" type="slidenum">
              <a:rPr lang="en-US" smtClean="0"/>
              <a:pPr/>
              <a:t>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On our wedding day, we promise to love our spouse in the same way Christ loves his Church.</a:t>
            </a:r>
          </a:p>
          <a:p>
            <a:r>
              <a:rPr lang="en-US" sz="1200" kern="1200" dirty="0">
                <a:solidFill>
                  <a:schemeClr val="tx1"/>
                </a:solidFill>
                <a:latin typeface="Arial" charset="0"/>
                <a:ea typeface="+mn-ea"/>
                <a:cs typeface="+mn-cs"/>
              </a:rPr>
              <a:t>Before we make our actual vows, we first have to give our consent.  The priest asks us three questions:</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Have you come freely, without reservation? – </a:t>
            </a:r>
            <a:r>
              <a:rPr lang="en-US" sz="1200" kern="1200" dirty="0">
                <a:solidFill>
                  <a:schemeClr val="tx1"/>
                </a:solidFill>
                <a:latin typeface="Arial" charset="0"/>
                <a:ea typeface="+mn-ea"/>
                <a:cs typeface="+mn-cs"/>
              </a:rPr>
              <a:t>Our “yes” says that we are making a </a:t>
            </a:r>
            <a:r>
              <a:rPr lang="en-US" sz="1200" u="sng" kern="1200" dirty="0">
                <a:solidFill>
                  <a:srgbClr val="FFFF00"/>
                </a:solidFill>
                <a:latin typeface="Arial" charset="0"/>
                <a:ea typeface="+mn-ea"/>
                <a:cs typeface="+mn-cs"/>
              </a:rPr>
              <a:t>free</a:t>
            </a:r>
            <a:r>
              <a:rPr lang="en-US" sz="1200" kern="1200" dirty="0">
                <a:solidFill>
                  <a:schemeClr val="tx1"/>
                </a:solidFill>
                <a:latin typeface="Arial" charset="0"/>
                <a:ea typeface="+mn-ea"/>
                <a:cs typeface="+mn-cs"/>
              </a:rPr>
              <a:t> gift of </a:t>
            </a:r>
            <a:r>
              <a:rPr lang="en-US" sz="1200" kern="1200" dirty="0" err="1">
                <a:solidFill>
                  <a:schemeClr val="tx1"/>
                </a:solidFill>
                <a:latin typeface="Arial" charset="0"/>
                <a:ea typeface="+mn-ea"/>
                <a:cs typeface="+mn-cs"/>
              </a:rPr>
              <a:t>ourself</a:t>
            </a:r>
            <a:r>
              <a:rPr lang="en-US" sz="1200" kern="1200" dirty="0">
                <a:solidFill>
                  <a:schemeClr val="tx1"/>
                </a:solidFill>
                <a:latin typeface="Arial" charset="0"/>
                <a:ea typeface="+mn-ea"/>
                <a:cs typeface="+mn-cs"/>
              </a:rPr>
              <a:t>, holding nothing </a:t>
            </a:r>
            <a:r>
              <a:rPr lang="en-US" sz="1200" kern="1200" dirty="0" smtClean="0">
                <a:solidFill>
                  <a:schemeClr val="tx1"/>
                </a:solidFill>
                <a:latin typeface="Arial" charset="0"/>
                <a:ea typeface="+mn-ea"/>
                <a:cs typeface="+mn-cs"/>
              </a:rPr>
              <a:t>back- </a:t>
            </a:r>
            <a:r>
              <a:rPr lang="en-US" sz="1200" u="sng" kern="1200" dirty="0" smtClean="0">
                <a:solidFill>
                  <a:schemeClr val="tx1"/>
                </a:solidFill>
                <a:latin typeface="Arial" charset="0"/>
                <a:ea typeface="+mn-ea"/>
                <a:cs typeface="+mn-cs"/>
              </a:rPr>
              <a:t>total</a:t>
            </a:r>
            <a:endParaRPr lang="en-US" sz="1200" u="sng"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Will you love and honor each other as husband and wife for the rest of your life? – O</a:t>
            </a:r>
            <a:r>
              <a:rPr lang="en-US" sz="1200" kern="1200" dirty="0">
                <a:solidFill>
                  <a:schemeClr val="tx1"/>
                </a:solidFill>
                <a:latin typeface="Arial" charset="0"/>
                <a:ea typeface="+mn-ea"/>
                <a:cs typeface="+mn-cs"/>
              </a:rPr>
              <a:t>ur “yes” says that we intend to be </a:t>
            </a:r>
            <a:r>
              <a:rPr lang="en-US" sz="1200" u="sng" kern="1200" dirty="0">
                <a:solidFill>
                  <a:schemeClr val="tx1"/>
                </a:solidFill>
                <a:latin typeface="Arial" charset="0"/>
                <a:ea typeface="+mn-ea"/>
                <a:cs typeface="+mn-cs"/>
              </a:rPr>
              <a:t>faithful</a:t>
            </a:r>
            <a:r>
              <a:rPr lang="en-US" sz="1200" kern="1200" dirty="0">
                <a:solidFill>
                  <a:schemeClr val="tx1"/>
                </a:solidFill>
                <a:latin typeface="Arial" charset="0"/>
                <a:ea typeface="+mn-ea"/>
                <a:cs typeface="+mn-cs"/>
              </a:rPr>
              <a:t> to our dying day, never intending to divorce.</a:t>
            </a:r>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i="1"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Will you accept children lovingly from God?</a:t>
            </a:r>
            <a:r>
              <a:rPr lang="en-US" sz="1200" kern="1200" dirty="0">
                <a:solidFill>
                  <a:schemeClr val="tx1"/>
                </a:solidFill>
                <a:latin typeface="Arial" charset="0"/>
                <a:ea typeface="+mn-ea"/>
                <a:cs typeface="+mn-cs"/>
              </a:rPr>
              <a:t> – Our “yes” says that we intend to be </a:t>
            </a:r>
            <a:r>
              <a:rPr lang="en-US" sz="1200" u="sng" kern="1200" dirty="0">
                <a:solidFill>
                  <a:schemeClr val="tx1"/>
                </a:solidFill>
                <a:latin typeface="Arial" charset="0"/>
                <a:ea typeface="+mn-ea"/>
                <a:cs typeface="+mn-cs"/>
              </a:rPr>
              <a:t>fruitful</a:t>
            </a:r>
            <a:r>
              <a:rPr lang="en-US" sz="1200" kern="1200" dirty="0">
                <a:solidFill>
                  <a:schemeClr val="tx1"/>
                </a:solidFill>
                <a:latin typeface="Arial" charset="0"/>
                <a:ea typeface="+mn-ea"/>
                <a:cs typeface="+mn-cs"/>
              </a:rPr>
              <a:t>, never intending to willfully sterilize our union.</a:t>
            </a:r>
          </a:p>
          <a:p>
            <a:r>
              <a:rPr lang="en-US" sz="1200" kern="1200" dirty="0">
                <a:solidFill>
                  <a:schemeClr val="tx1"/>
                </a:solidFill>
                <a:latin typeface="Arial" charset="0"/>
                <a:ea typeface="+mn-ea"/>
                <a:cs typeface="+mn-cs"/>
              </a:rPr>
              <a:t>What we say at the altar with our words we say in the bedroom with body language.</a:t>
            </a:r>
          </a:p>
          <a:p>
            <a:r>
              <a:rPr lang="en-US" sz="1200" kern="1200" dirty="0">
                <a:solidFill>
                  <a:schemeClr val="tx1"/>
                </a:solidFill>
                <a:latin typeface="Arial" charset="0"/>
                <a:ea typeface="+mn-ea"/>
                <a:cs typeface="+mn-cs"/>
              </a:rPr>
              <a:t>In fact, the Church explains that the vows we make at our wedding are sealed when we consummate our union in the marital embrace.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t>
            </a:r>
            <a:r>
              <a:rPr lang="en-US" sz="1200" b="1" kern="1200" dirty="0">
                <a:solidFill>
                  <a:schemeClr val="tx1"/>
                </a:solidFill>
                <a:latin typeface="Arial" charset="0"/>
                <a:ea typeface="+mn-ea"/>
                <a:cs typeface="+mn-cs"/>
              </a:rPr>
              <a:t>click</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Marital union says with our body, “I give myself to you TOTALLY.”</a:t>
            </a:r>
          </a:p>
          <a:p>
            <a:r>
              <a:rPr lang="en-US" sz="1200" i="1" kern="1200" dirty="0">
                <a:solidFill>
                  <a:schemeClr val="tx1"/>
                </a:solidFill>
                <a:latin typeface="Arial" charset="0"/>
                <a:ea typeface="+mn-ea"/>
                <a:cs typeface="+mn-cs"/>
              </a:rPr>
              <a:t>(Explain why pre-marital sex is not truthful; does not seal any promise.)</a:t>
            </a:r>
          </a:p>
          <a:p>
            <a:endParaRPr lang="en-US" sz="1200" i="1"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Where does the Catholic Church fit in this?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The Church has always had a reverence for the Sacrament of Matrimony so much so that it has </a:t>
            </a:r>
            <a:r>
              <a:rPr lang="en-US" sz="1200" b="1" u="sng" kern="1200" dirty="0">
                <a:solidFill>
                  <a:schemeClr val="tx1"/>
                </a:solidFill>
                <a:latin typeface="Arial" charset="0"/>
                <a:ea typeface="+mn-ea"/>
                <a:cs typeface="+mn-cs"/>
              </a:rPr>
              <a:t>never</a:t>
            </a:r>
            <a:r>
              <a:rPr lang="en-US" sz="1200" b="1" kern="1200" dirty="0">
                <a:solidFill>
                  <a:schemeClr val="tx1"/>
                </a:solidFill>
                <a:latin typeface="Arial" charset="0"/>
                <a:ea typeface="+mn-ea"/>
                <a:cs typeface="+mn-cs"/>
              </a:rPr>
              <a:t> changed</a:t>
            </a:r>
            <a:r>
              <a:rPr lang="en-US" sz="1200" kern="1200" dirty="0">
                <a:solidFill>
                  <a:schemeClr val="tx1"/>
                </a:solidFill>
                <a:latin typeface="Arial" charset="0"/>
                <a:ea typeface="+mn-ea"/>
                <a:cs typeface="+mn-cs"/>
              </a:rPr>
              <a:t> its teaching about marriage.  The teachings have always </a:t>
            </a:r>
            <a:r>
              <a:rPr lang="en-US" sz="1200" b="1" kern="1200" dirty="0">
                <a:solidFill>
                  <a:schemeClr val="tx1"/>
                </a:solidFill>
                <a:latin typeface="Arial" charset="0"/>
                <a:ea typeface="+mn-ea"/>
                <a:cs typeface="+mn-cs"/>
              </a:rPr>
              <a:t>protected </a:t>
            </a:r>
            <a:r>
              <a:rPr lang="en-US" sz="1200" kern="1200" dirty="0">
                <a:solidFill>
                  <a:schemeClr val="tx1"/>
                </a:solidFill>
                <a:latin typeface="Arial" charset="0"/>
                <a:ea typeface="+mn-ea"/>
                <a:cs typeface="+mn-cs"/>
              </a:rPr>
              <a:t>the vows a couple makes to each other and to the whole community.  In </a:t>
            </a:r>
            <a:r>
              <a:rPr lang="en-US" sz="1200" b="1" kern="1200" dirty="0">
                <a:solidFill>
                  <a:schemeClr val="tx1"/>
                </a:solidFill>
                <a:latin typeface="Arial" charset="0"/>
                <a:ea typeface="+mn-ea"/>
                <a:cs typeface="+mn-cs"/>
              </a:rPr>
              <a:t>respecting </a:t>
            </a:r>
            <a:r>
              <a:rPr lang="en-US" sz="1200" kern="1200" dirty="0">
                <a:solidFill>
                  <a:schemeClr val="tx1"/>
                </a:solidFill>
                <a:latin typeface="Arial" charset="0"/>
                <a:ea typeface="+mn-ea"/>
                <a:cs typeface="+mn-cs"/>
              </a:rPr>
              <a:t>the importance of </a:t>
            </a:r>
            <a:r>
              <a:rPr lang="en-US" sz="1200" b="1" kern="1200" dirty="0">
                <a:solidFill>
                  <a:schemeClr val="tx1"/>
                </a:solidFill>
                <a:latin typeface="Arial" charset="0"/>
                <a:ea typeface="+mn-ea"/>
                <a:cs typeface="+mn-cs"/>
              </a:rPr>
              <a:t>freedom</a:t>
            </a:r>
            <a:r>
              <a:rPr lang="en-US" sz="1200" kern="1200" dirty="0">
                <a:solidFill>
                  <a:schemeClr val="tx1"/>
                </a:solidFill>
                <a:latin typeface="Arial" charset="0"/>
                <a:ea typeface="+mn-ea"/>
                <a:cs typeface="+mn-cs"/>
              </a:rPr>
              <a:t> it will never agree to marry a couple who feels forced to marry or will declare that a marriage was null and void as a sacrament (annulment) from the very beginning if a couple is found to have not possessed full freedom when they married.</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(This freedom mirrors the freedom of our Creator as He chose to bring us into existence creating us to be a “gift” for others.)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 Church has always upheld </a:t>
            </a:r>
            <a:r>
              <a:rPr lang="en-US" sz="1200" b="1" kern="1200" dirty="0">
                <a:solidFill>
                  <a:schemeClr val="tx1"/>
                </a:solidFill>
                <a:latin typeface="Arial" charset="0"/>
                <a:ea typeface="+mn-ea"/>
                <a:cs typeface="+mn-cs"/>
              </a:rPr>
              <a:t>fidelity</a:t>
            </a:r>
            <a:r>
              <a:rPr lang="en-US" sz="1200" kern="1200" dirty="0">
                <a:solidFill>
                  <a:schemeClr val="tx1"/>
                </a:solidFill>
                <a:latin typeface="Arial" charset="0"/>
                <a:ea typeface="+mn-ea"/>
                <a:cs typeface="+mn-cs"/>
              </a:rPr>
              <a:t> in marriage and therefore condemns sins against lifelong faithfulness such as extramarital relationships.  It likewise does not recognize the civil dissolution of the marriage or divorce.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a:r>
            <a:r>
              <a:rPr lang="en-US" sz="1200" i="1" kern="1200" dirty="0">
                <a:solidFill>
                  <a:schemeClr val="tx1"/>
                </a:solidFill>
                <a:latin typeface="Arial" charset="0"/>
                <a:ea typeface="+mn-ea"/>
                <a:cs typeface="+mn-cs"/>
              </a:rPr>
              <a:t>In making and living a commitment to fidelity for life, we show to our spouse and others an image of the unlimited faithfulness of our God to us.)</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In marriage couples are asked to submit to one another and to love as Christ loved the Church.   We make a “gift” of ourselves to our spouse.  This highlights the </a:t>
            </a:r>
            <a:r>
              <a:rPr lang="en-US" sz="1200" b="1" kern="1200" dirty="0">
                <a:solidFill>
                  <a:schemeClr val="tx1"/>
                </a:solidFill>
                <a:latin typeface="Arial" charset="0"/>
                <a:ea typeface="+mn-ea"/>
                <a:cs typeface="+mn-cs"/>
              </a:rPr>
              <a:t>totality</a:t>
            </a:r>
            <a:r>
              <a:rPr lang="en-US" sz="1200" kern="1200" dirty="0">
                <a:solidFill>
                  <a:schemeClr val="tx1"/>
                </a:solidFill>
                <a:latin typeface="Arial" charset="0"/>
                <a:ea typeface="+mn-ea"/>
                <a:cs typeface="+mn-cs"/>
              </a:rPr>
              <a:t> of our self-giving that we are trying to attain.  This means that we withhold nothing including our ability to bring a new life into existence.</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(When Christ gave Himself to us, even to the point of death that we might live for eternity, He withheld nothing from us giving us a total “gift” of Himself.)</a:t>
            </a:r>
            <a:endParaRPr lang="en-US" sz="1200" kern="1200" dirty="0">
              <a:solidFill>
                <a:schemeClr val="tx1"/>
              </a:solidFill>
              <a:latin typeface="Arial" charset="0"/>
              <a:ea typeface="+mn-ea"/>
              <a:cs typeface="+mn-cs"/>
            </a:endParaRPr>
          </a:p>
          <a:p>
            <a:r>
              <a:rPr lang="en-US" sz="1200"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When the Church asks us to accept children, we are agreeing to be </a:t>
            </a:r>
            <a:r>
              <a:rPr lang="en-US" sz="1200" b="1" kern="1200" dirty="0">
                <a:solidFill>
                  <a:schemeClr val="tx1"/>
                </a:solidFill>
                <a:latin typeface="Arial" charset="0"/>
                <a:ea typeface="+mn-ea"/>
                <a:cs typeface="+mn-cs"/>
              </a:rPr>
              <a:t>fruitful </a:t>
            </a:r>
            <a:r>
              <a:rPr lang="en-US" sz="1200" kern="1200" dirty="0">
                <a:solidFill>
                  <a:schemeClr val="tx1"/>
                </a:solidFill>
                <a:latin typeface="Arial" charset="0"/>
                <a:ea typeface="+mn-ea"/>
                <a:cs typeface="+mn-cs"/>
              </a:rPr>
              <a:t>and</a:t>
            </a:r>
            <a:r>
              <a:rPr lang="en-US" sz="1200" b="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that in our love-making we will do nothing prior to, during or afterwards to prevent a child’s conception when we unite as a couple. </a:t>
            </a:r>
          </a:p>
          <a:p>
            <a:r>
              <a:rPr lang="en-US" sz="1200" kern="1200" dirty="0">
                <a:solidFill>
                  <a:schemeClr val="tx1"/>
                </a:solidFill>
                <a:latin typeface="Arial" charset="0"/>
                <a:ea typeface="+mn-ea"/>
                <a:cs typeface="+mn-cs"/>
              </a:rPr>
              <a:t> </a:t>
            </a:r>
          </a:p>
          <a:p>
            <a:r>
              <a:rPr lang="en-US" sz="1200" i="1" kern="1200" dirty="0">
                <a:solidFill>
                  <a:schemeClr val="tx1"/>
                </a:solidFill>
                <a:latin typeface="Arial" charset="0"/>
                <a:ea typeface="+mn-ea"/>
                <a:cs typeface="+mn-cs"/>
              </a:rPr>
              <a:t>(God’s love for us is fruitful as He calls each of us into existence and as He gives life to all around us.)</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1037540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20</a:t>
            </a:fld>
            <a:endParaRPr lang="en-US" dirty="0"/>
          </a:p>
        </p:txBody>
      </p:sp>
    </p:spTree>
    <p:extLst>
      <p:ext uri="{BB962C8B-B14F-4D97-AF65-F5344CB8AC3E}">
        <p14:creationId xmlns:p14="http://schemas.microsoft.com/office/powerpoint/2010/main" val="1743944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155539-D366-4679-9444-F4A0EC59E0D5}" type="slidenum">
              <a:rPr lang="en-US" smtClean="0"/>
              <a:pPr/>
              <a:t>21</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Conception - Beginning of Life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We see here the process leading toward conception.  When intercourse takes place during the fertile time, the cervical mucus present in the vagina helps to transport the sperm upward into the cervix and the Fallopian Tubes.  Conception, the fertilization of the egg by sperm, occurs here, in the upper third of the Fallopian Tube and requires three things:</a:t>
            </a:r>
          </a:p>
          <a:p>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viable sperm in the Fallopian tube</a:t>
            </a:r>
          </a:p>
          <a:p>
            <a:pPr lvl="0"/>
            <a:r>
              <a:rPr lang="en-US" sz="1200" kern="1200" dirty="0">
                <a:solidFill>
                  <a:schemeClr val="tx1"/>
                </a:solidFill>
                <a:latin typeface="Arial" charset="0"/>
                <a:ea typeface="+mn-ea"/>
                <a:cs typeface="+mn-cs"/>
              </a:rPr>
              <a:t>favorable mucus to allow the sperm to get there</a:t>
            </a:r>
          </a:p>
          <a:p>
            <a:pPr lvl="0"/>
            <a:r>
              <a:rPr lang="en-US" sz="1200" kern="1200" dirty="0">
                <a:solidFill>
                  <a:schemeClr val="tx1"/>
                </a:solidFill>
                <a:latin typeface="Arial" charset="0"/>
                <a:ea typeface="+mn-ea"/>
                <a:cs typeface="+mn-cs"/>
              </a:rPr>
              <a:t>an egg released within the last 24 hours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conception </a:t>
            </a:r>
            <a:r>
              <a:rPr lang="en-US" sz="1200" b="1" kern="1200" dirty="0">
                <a:solidFill>
                  <a:schemeClr val="tx1"/>
                </a:solidFill>
                <a:latin typeface="Arial" charset="0"/>
                <a:ea typeface="+mn-ea"/>
                <a:cs typeface="+mn-cs"/>
              </a:rPr>
              <a:t>a unique human individual or embryo forms from the intertwining of DNA</a:t>
            </a:r>
            <a:r>
              <a:rPr lang="en-US" sz="1200" kern="1200" dirty="0">
                <a:solidFill>
                  <a:schemeClr val="tx1"/>
                </a:solidFill>
                <a:latin typeface="Arial" charset="0"/>
                <a:ea typeface="+mn-ea"/>
                <a:cs typeface="+mn-cs"/>
              </a:rPr>
              <a:t> molecular strands from the sperm and ovum.  At this point the DNA is active and begins a rapid process of organizing nutrition, cell division and differentiation of different types of cells.  Indeed, after the first twenty cell divisions, there are thousands of cells.</a:t>
            </a:r>
          </a:p>
          <a:p>
            <a:r>
              <a:rPr lang="en-US" sz="1200" kern="1200" dirty="0">
                <a:solidFill>
                  <a:schemeClr val="tx1"/>
                </a:solidFill>
                <a:latin typeface="Arial" charset="0"/>
                <a:ea typeface="+mn-ea"/>
                <a:cs typeface="+mn-cs"/>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F2798AD-3DC9-4195-ACAD-8488266C3EB4}" type="slidenum">
              <a:rPr lang="en-US" smtClean="0"/>
              <a:pPr/>
              <a:t>22</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Tiny hairs on the inside of the Fallopian tube, called cilia, move the embryo toward the uterus, a journey that takes approximately 7-10 days.  There the </a:t>
            </a:r>
            <a:r>
              <a:rPr lang="en-US" sz="1200" b="1" kern="1200" dirty="0">
                <a:solidFill>
                  <a:schemeClr val="tx1"/>
                </a:solidFill>
                <a:latin typeface="Arial" charset="0"/>
                <a:ea typeface="+mn-ea"/>
                <a:cs typeface="+mn-cs"/>
              </a:rPr>
              <a:t>embryo implants </a:t>
            </a:r>
            <a:r>
              <a:rPr lang="en-US" sz="1200" kern="1200" dirty="0">
                <a:solidFill>
                  <a:schemeClr val="tx1"/>
                </a:solidFill>
                <a:latin typeface="Arial" charset="0"/>
                <a:ea typeface="+mn-ea"/>
                <a:cs typeface="+mn-cs"/>
              </a:rPr>
              <a:t>in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The embryo is not just a mass of cells, but a highly diversified individual human being.</a:t>
            </a:r>
            <a:r>
              <a:rPr lang="en-US" sz="1200" kern="1200" dirty="0">
                <a:solidFill>
                  <a:schemeClr val="tx1"/>
                </a:solidFill>
                <a:latin typeface="Arial" charset="0"/>
                <a:ea typeface="+mn-ea"/>
                <a:cs typeface="+mn-cs"/>
              </a:rPr>
              <a:t> Three different types of cells , ectoderm, mesoderm and endoderm are already functioning in ways that will form all the systems of the human body.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Note:  The “Yellow Body”, or corpus </a:t>
            </a:r>
            <a:r>
              <a:rPr lang="en-US" sz="1200" kern="1200" dirty="0" err="1">
                <a:solidFill>
                  <a:schemeClr val="tx1"/>
                </a:solidFill>
                <a:latin typeface="Arial" charset="0"/>
                <a:ea typeface="+mn-ea"/>
                <a:cs typeface="+mn-cs"/>
              </a:rPr>
              <a:t>luteum</a:t>
            </a:r>
            <a:r>
              <a:rPr lang="en-US" sz="1200" kern="1200" dirty="0">
                <a:solidFill>
                  <a:schemeClr val="tx1"/>
                </a:solidFill>
                <a:latin typeface="Arial" charset="0"/>
                <a:ea typeface="+mn-ea"/>
                <a:cs typeface="+mn-cs"/>
              </a:rPr>
              <a:t>, the former housing for the egg, actively produces a hormone which:</a:t>
            </a:r>
          </a:p>
          <a:p>
            <a:pPr lvl="0"/>
            <a:r>
              <a:rPr lang="en-US" sz="1200" kern="1200" dirty="0">
                <a:solidFill>
                  <a:schemeClr val="tx1"/>
                </a:solidFill>
                <a:latin typeface="Arial" charset="0"/>
                <a:ea typeface="+mn-ea"/>
                <a:cs typeface="+mn-cs"/>
              </a:rPr>
              <a:t>Impacts a change in fertile signs signaling ovulation as passed,</a:t>
            </a:r>
          </a:p>
          <a:p>
            <a:pPr lvl="0"/>
            <a:r>
              <a:rPr lang="en-US" sz="1200" kern="1200" dirty="0">
                <a:solidFill>
                  <a:schemeClr val="tx1"/>
                </a:solidFill>
                <a:latin typeface="Arial" charset="0"/>
                <a:ea typeface="+mn-ea"/>
                <a:cs typeface="+mn-cs"/>
              </a:rPr>
              <a:t>Continues support of the uterine lining if pregnancy has occurred and</a:t>
            </a:r>
          </a:p>
          <a:p>
            <a:pPr lvl="0"/>
            <a:r>
              <a:rPr lang="en-US" sz="1200" kern="1200" dirty="0">
                <a:solidFill>
                  <a:schemeClr val="tx1"/>
                </a:solidFill>
                <a:latin typeface="Arial" charset="0"/>
                <a:ea typeface="+mn-ea"/>
                <a:cs typeface="+mn-cs"/>
              </a:rPr>
              <a:t>Suppresses further ovulation until the birth of the child.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The cervical mucus has formed a plug at the mouth of the cervix to protect a new pregnancy, if it has been achieved, by preventing additional sperm or bacteria from entering the uterus.</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**Dr. Bernard </a:t>
            </a:r>
            <a:r>
              <a:rPr lang="en-US" sz="1200" kern="1200" dirty="0" err="1" smtClean="0">
                <a:solidFill>
                  <a:schemeClr val="tx1"/>
                </a:solidFill>
                <a:latin typeface="Arial" charset="0"/>
                <a:ea typeface="+mn-ea"/>
                <a:cs typeface="+mn-cs"/>
              </a:rPr>
              <a:t>Nathanson</a:t>
            </a:r>
            <a:r>
              <a:rPr lang="en-US" sz="1200" kern="1200" dirty="0" smtClean="0">
                <a:solidFill>
                  <a:schemeClr val="tx1"/>
                </a:solidFill>
                <a:latin typeface="Arial" charset="0"/>
                <a:ea typeface="+mn-ea"/>
                <a:cs typeface="+mn-cs"/>
              </a:rPr>
              <a:t>—saw </a:t>
            </a:r>
            <a:r>
              <a:rPr lang="en-US" sz="1200" kern="1200" dirty="0">
                <a:solidFill>
                  <a:schemeClr val="tx1"/>
                </a:solidFill>
                <a:latin typeface="Arial" charset="0"/>
                <a:ea typeface="+mn-ea"/>
                <a:cs typeface="+mn-cs"/>
              </a:rPr>
              <a:t>a tubal pregnancy baby like this one at 6 weeks, alive and stopped aborting babies.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At 8 weeks of fetal development this child is just about 1” long.  Everything is present that will allow full adult development.  The heart has been beating for about a month, the stomach is producing digestive juices and the kidneys are functioning.  Many sets of muscles receive nerve stimulation.  This baby responds to its mother’s touch even though she cannot yet feel her child’s movement.</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5D770841-BBA1-4BBC-A774-26CA54A7844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6A8963F-B2AB-4476-B3D9-7DBD5011A9D4}" type="slidenum">
              <a:rPr lang="en-US" smtClean="0"/>
              <a:pPr/>
              <a:t>24</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At this point we will examine how contraceptives work.</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Barriers</a:t>
            </a:r>
            <a:r>
              <a:rPr lang="en-US" sz="1200" b="1" u="none" strike="noStrike" kern="1200" dirty="0">
                <a:solidFill>
                  <a:schemeClr val="tx1"/>
                </a:solidFill>
                <a:latin typeface="Arial" charset="0"/>
                <a:ea typeface="+mn-ea"/>
                <a:cs typeface="+mn-cs"/>
              </a:rPr>
              <a:t>: Condoms, diaphragms, cervical caps, vaginal sponges, and </a:t>
            </a:r>
            <a:r>
              <a:rPr lang="en-US" sz="1200" b="1" u="none" strike="noStrike" kern="1200" dirty="0" err="1">
                <a:solidFill>
                  <a:schemeClr val="tx1"/>
                </a:solidFill>
                <a:latin typeface="Arial" charset="0"/>
                <a:ea typeface="+mn-ea"/>
                <a:cs typeface="+mn-cs"/>
              </a:rPr>
              <a:t>spermicides</a:t>
            </a:r>
            <a:r>
              <a:rPr lang="en-US" sz="1200" u="none" strike="noStrike" kern="1200" dirty="0">
                <a:solidFill>
                  <a:schemeClr val="tx1"/>
                </a:solidFill>
                <a:latin typeface="Arial" charset="0"/>
                <a:ea typeface="+mn-ea"/>
                <a:cs typeface="+mn-cs"/>
              </a:rPr>
              <a:t>.</a:t>
            </a:r>
          </a:p>
          <a:p>
            <a:r>
              <a:rPr lang="en-US" sz="1200" b="1" kern="1200" dirty="0">
                <a:solidFill>
                  <a:schemeClr val="tx1"/>
                </a:solidFill>
                <a:latin typeface="Arial" charset="0"/>
                <a:ea typeface="+mn-ea"/>
                <a:cs typeface="+mn-cs"/>
              </a:rPr>
              <a:t>Action:</a:t>
            </a:r>
            <a:r>
              <a:rPr lang="en-US" sz="1200" kern="1200" dirty="0">
                <a:solidFill>
                  <a:schemeClr val="tx1"/>
                </a:solidFill>
                <a:latin typeface="Arial" charset="0"/>
                <a:ea typeface="+mn-ea"/>
                <a:cs typeface="+mn-cs"/>
              </a:rPr>
              <a:t>  designed to physically or chemically prevent the union of a sperm &amp; an egg. All of these barriers require a couple to gear up to “ protect” themselves from the other’s fertility, rather than to unite completely in an act that should be a complete self-donation through marital intercourse. Side effects range from allergies to bladder infections and the effectiveness of the methods is rather low.</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Chemicals ( synthetic hormones):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Birth Control Pills (OCPs),  </a:t>
            </a:r>
            <a:r>
              <a:rPr lang="en-US" sz="1200" b="1" u="none" strike="noStrike" kern="1200" dirty="0" err="1">
                <a:solidFill>
                  <a:schemeClr val="tx1"/>
                </a:solidFill>
                <a:latin typeface="Arial" charset="0"/>
                <a:ea typeface="+mn-ea"/>
                <a:cs typeface="+mn-cs"/>
              </a:rPr>
              <a:t>Injectables</a:t>
            </a:r>
            <a:r>
              <a:rPr lang="en-US" sz="1200" b="1" u="none" strike="noStrike" kern="1200" dirty="0">
                <a:solidFill>
                  <a:schemeClr val="tx1"/>
                </a:solidFill>
                <a:latin typeface="Arial" charset="0"/>
                <a:ea typeface="+mn-ea"/>
                <a:cs typeface="+mn-cs"/>
              </a:rPr>
              <a:t> or “shots” such as </a:t>
            </a:r>
            <a:r>
              <a:rPr lang="en-US" sz="1200" b="1" u="none" strike="noStrike" kern="1200" dirty="0" err="1">
                <a:solidFill>
                  <a:schemeClr val="tx1"/>
                </a:solidFill>
                <a:latin typeface="Arial" charset="0"/>
                <a:ea typeface="+mn-ea"/>
                <a:cs typeface="+mn-cs"/>
              </a:rPr>
              <a:t>Lunelle</a:t>
            </a:r>
            <a:r>
              <a:rPr lang="en-US" sz="1200" b="1" u="none" strike="noStrike" kern="1200" dirty="0">
                <a:solidFill>
                  <a:schemeClr val="tx1"/>
                </a:solidFill>
                <a:latin typeface="Arial" charset="0"/>
                <a:ea typeface="+mn-ea"/>
                <a:cs typeface="+mn-cs"/>
              </a:rPr>
              <a:t> or Depo-Provera, </a:t>
            </a:r>
            <a:r>
              <a:rPr lang="en-US" sz="1200" b="1" u="none" strike="noStrike" kern="1200" dirty="0" err="1">
                <a:solidFill>
                  <a:schemeClr val="tx1"/>
                </a:solidFill>
                <a:latin typeface="Arial" charset="0"/>
                <a:ea typeface="+mn-ea"/>
                <a:cs typeface="+mn-cs"/>
              </a:rPr>
              <a:t>transdermals</a:t>
            </a:r>
            <a:r>
              <a:rPr lang="en-US" sz="1200" b="1" u="none" strike="noStrike" kern="1200" dirty="0">
                <a:solidFill>
                  <a:schemeClr val="tx1"/>
                </a:solidFill>
                <a:latin typeface="Arial" charset="0"/>
                <a:ea typeface="+mn-ea"/>
                <a:cs typeface="+mn-cs"/>
              </a:rPr>
              <a:t> such as the Patch, Vaginal Rings, Emergency Contraception( Morning After Pill) and </a:t>
            </a:r>
            <a:r>
              <a:rPr lang="en-US" sz="1200" b="1" u="none" strike="noStrike" kern="1200" dirty="0" err="1">
                <a:solidFill>
                  <a:schemeClr val="tx1"/>
                </a:solidFill>
                <a:latin typeface="Arial" charset="0"/>
                <a:ea typeface="+mn-ea"/>
                <a:cs typeface="+mn-cs"/>
              </a:rPr>
              <a:t>subdermal</a:t>
            </a:r>
            <a:r>
              <a:rPr lang="en-US" sz="1200" b="1" u="none" strike="noStrike" kern="1200" dirty="0">
                <a:solidFill>
                  <a:schemeClr val="tx1"/>
                </a:solidFill>
                <a:latin typeface="Arial" charset="0"/>
                <a:ea typeface="+mn-ea"/>
                <a:cs typeface="+mn-cs"/>
              </a:rPr>
              <a:t> implants such Norplant (no longer being inserted).</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All are both contraceptive and abortifacient in their methods of action.</a:t>
            </a:r>
          </a:p>
          <a:p>
            <a:r>
              <a:rPr lang="en-US" sz="1200" b="1" kern="1200" dirty="0">
                <a:solidFill>
                  <a:schemeClr val="tx1"/>
                </a:solidFill>
                <a:latin typeface="Arial" charset="0"/>
                <a:ea typeface="+mn-ea"/>
                <a:cs typeface="+mn-cs"/>
              </a:rPr>
              <a:t>Action:</a:t>
            </a:r>
            <a:r>
              <a:rPr lang="en-US" sz="1200" kern="1200" dirty="0">
                <a:solidFill>
                  <a:schemeClr val="tx1"/>
                </a:solidFill>
                <a:latin typeface="Arial" charset="0"/>
                <a:ea typeface="+mn-ea"/>
                <a:cs typeface="+mn-cs"/>
              </a:rPr>
              <a:t> </a:t>
            </a:r>
          </a:p>
          <a:p>
            <a:pPr lvl="0"/>
            <a:r>
              <a:rPr lang="en-US" sz="1200" kern="1200" dirty="0">
                <a:solidFill>
                  <a:schemeClr val="tx1"/>
                </a:solidFill>
                <a:latin typeface="Arial" charset="0"/>
                <a:ea typeface="+mn-ea"/>
                <a:cs typeface="+mn-cs"/>
              </a:rPr>
              <a:t>Inhibition of ovulation    </a:t>
            </a:r>
          </a:p>
          <a:p>
            <a:pPr lvl="0"/>
            <a:r>
              <a:rPr lang="en-US" sz="1200" kern="1200" dirty="0">
                <a:solidFill>
                  <a:schemeClr val="tx1"/>
                </a:solidFill>
                <a:latin typeface="Arial" charset="0"/>
                <a:ea typeface="+mn-ea"/>
                <a:cs typeface="+mn-cs"/>
              </a:rPr>
              <a:t>Changes in the cervical mucus to make it thicken (which increases the difficulty of sperm entry into the cervix)</a:t>
            </a:r>
          </a:p>
          <a:p>
            <a:pPr lvl="0"/>
            <a:r>
              <a:rPr lang="en-US" sz="1200" kern="1200" dirty="0">
                <a:solidFill>
                  <a:schemeClr val="tx1"/>
                </a:solidFill>
                <a:latin typeface="Arial" charset="0"/>
                <a:ea typeface="+mn-ea"/>
                <a:cs typeface="+mn-cs"/>
              </a:rPr>
              <a:t>Tubal motility is changed, affecting the sperm and egg movement through the Fallopian tubes.</a:t>
            </a:r>
          </a:p>
          <a:p>
            <a:pPr lvl="0"/>
            <a:r>
              <a:rPr lang="en-US" sz="1200" kern="1200" dirty="0">
                <a:solidFill>
                  <a:schemeClr val="tx1"/>
                </a:solidFill>
                <a:latin typeface="Arial" charset="0"/>
                <a:ea typeface="+mn-ea"/>
                <a:cs typeface="+mn-cs"/>
              </a:rPr>
              <a:t>Depletion of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which reduces the likelihood of implantation of a </a:t>
            </a:r>
            <a:r>
              <a:rPr lang="en-US" sz="1200" kern="1200" dirty="0" err="1">
                <a:solidFill>
                  <a:schemeClr val="tx1"/>
                </a:solidFill>
                <a:latin typeface="Arial" charset="0"/>
                <a:ea typeface="+mn-ea"/>
                <a:cs typeface="+mn-cs"/>
              </a:rPr>
              <a:t>blastocyst</a:t>
            </a:r>
            <a:r>
              <a:rPr lang="en-US" sz="1200" kern="1200" dirty="0">
                <a:solidFill>
                  <a:schemeClr val="tx1"/>
                </a:solidFill>
                <a:latin typeface="Arial" charset="0"/>
                <a:ea typeface="+mn-ea"/>
                <a:cs typeface="+mn-cs"/>
              </a:rPr>
              <a:t>, causing an early abortion.</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It is known that even though using these contraceptives, breakthrough</a:t>
            </a:r>
          </a:p>
          <a:p>
            <a:r>
              <a:rPr lang="en-US" sz="1200" kern="1200" dirty="0">
                <a:solidFill>
                  <a:schemeClr val="tx1"/>
                </a:solidFill>
                <a:latin typeface="Arial" charset="0"/>
                <a:ea typeface="+mn-ea"/>
                <a:cs typeface="+mn-cs"/>
              </a:rPr>
              <a:t>ovulation is known to occur approximately 2-8% of the time</a:t>
            </a:r>
          </a:p>
          <a:p>
            <a:r>
              <a:rPr lang="en-US" sz="1200" kern="1200" dirty="0">
                <a:solidFill>
                  <a:schemeClr val="tx1"/>
                </a:solidFill>
                <a:latin typeface="Arial" charset="0"/>
                <a:ea typeface="+mn-ea"/>
                <a:cs typeface="+mn-cs"/>
              </a:rPr>
              <a:t>and therefore pregnancy is possible.   If pregnancy does occur, the newly</a:t>
            </a:r>
          </a:p>
          <a:p>
            <a:r>
              <a:rPr lang="en-US" sz="1200" kern="1200" dirty="0">
                <a:solidFill>
                  <a:schemeClr val="tx1"/>
                </a:solidFill>
                <a:latin typeface="Arial" charset="0"/>
                <a:ea typeface="+mn-ea"/>
                <a:cs typeface="+mn-cs"/>
              </a:rPr>
              <a:t>conceived life is unable to implant in the uterus due to the</a:t>
            </a:r>
          </a:p>
          <a:p>
            <a:r>
              <a:rPr lang="en-US" sz="1200" kern="1200" dirty="0">
                <a:solidFill>
                  <a:schemeClr val="tx1"/>
                </a:solidFill>
                <a:latin typeface="Arial" charset="0"/>
                <a:ea typeface="+mn-ea"/>
                <a:cs typeface="+mn-cs"/>
              </a:rPr>
              <a:t>chemically induced changes.   These chemicals therefore have the</a:t>
            </a:r>
          </a:p>
          <a:p>
            <a:r>
              <a:rPr lang="en-US" sz="1200" kern="1200" dirty="0">
                <a:solidFill>
                  <a:schemeClr val="tx1"/>
                </a:solidFill>
                <a:latin typeface="Arial" charset="0"/>
                <a:ea typeface="+mn-ea"/>
                <a:cs typeface="+mn-cs"/>
              </a:rPr>
              <a:t>potential to be </a:t>
            </a:r>
            <a:r>
              <a:rPr lang="en-US" sz="1200" b="1" u="sng" kern="1200" dirty="0">
                <a:solidFill>
                  <a:schemeClr val="tx1"/>
                </a:solidFill>
                <a:latin typeface="Arial" charset="0"/>
                <a:ea typeface="+mn-ea"/>
                <a:cs typeface="+mn-cs"/>
              </a:rPr>
              <a:t>abortifacient,</a:t>
            </a:r>
            <a:r>
              <a:rPr lang="en-US" sz="1200" kern="1200" dirty="0">
                <a:solidFill>
                  <a:schemeClr val="tx1"/>
                </a:solidFill>
                <a:latin typeface="Arial" charset="0"/>
                <a:ea typeface="+mn-ea"/>
                <a:cs typeface="+mn-cs"/>
              </a:rPr>
              <a:t> or causing an early abortion, happening</a:t>
            </a:r>
          </a:p>
          <a:p>
            <a:r>
              <a:rPr lang="en-US" sz="1200" kern="1200" dirty="0">
                <a:solidFill>
                  <a:schemeClr val="tx1"/>
                </a:solidFill>
                <a:latin typeface="Arial" charset="0"/>
                <a:ea typeface="+mn-ea"/>
                <a:cs typeface="+mn-cs"/>
              </a:rPr>
              <a:t>before a woman even realizes she is pregnant.</a:t>
            </a:r>
          </a:p>
          <a:p>
            <a:r>
              <a:rPr lang="en-US" sz="1200" kern="1200" dirty="0">
                <a:solidFill>
                  <a:schemeClr val="tx1"/>
                </a:solidFill>
                <a:latin typeface="Arial" charset="0"/>
                <a:ea typeface="+mn-ea"/>
                <a:cs typeface="+mn-cs"/>
              </a:rPr>
              <a:t>*( Bronson, RA. “ Oral Contraception: mechanism of action.” Clinical Obstetrics and Gynecology, 1981.; </a:t>
            </a:r>
            <a:r>
              <a:rPr lang="en-US" sz="1200" kern="1200" dirty="0" err="1">
                <a:solidFill>
                  <a:schemeClr val="tx1"/>
                </a:solidFill>
                <a:latin typeface="Arial" charset="0"/>
                <a:ea typeface="+mn-ea"/>
                <a:cs typeface="+mn-cs"/>
              </a:rPr>
              <a:t>Killick</a:t>
            </a:r>
            <a:r>
              <a:rPr lang="en-US" sz="1200" kern="1200" dirty="0">
                <a:solidFill>
                  <a:schemeClr val="tx1"/>
                </a:solidFill>
                <a:latin typeface="Arial" charset="0"/>
                <a:ea typeface="+mn-ea"/>
                <a:cs typeface="+mn-cs"/>
              </a:rPr>
              <a:t>, Fitzgerald, American Journal Obstetrics and Gynecology 1998)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Side Effects</a:t>
            </a:r>
            <a:r>
              <a:rPr lang="en-US" sz="1200" kern="1200" dirty="0">
                <a:solidFill>
                  <a:schemeClr val="tx1"/>
                </a:solidFill>
                <a:latin typeface="Arial" charset="0"/>
                <a:ea typeface="+mn-ea"/>
                <a:cs typeface="+mn-cs"/>
              </a:rPr>
              <a:t>: In addition to this little-known potential abortifacient effect, using these chemicals disrupts a normally functioning reproductive system occurring in the woman’s body.  They also produce many side effects ranging from mild to severe and are too numerous to list, but range from menstrual difficulties to bone density loss, cancers, tumors, heart disease, and depression.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Important to note</a:t>
            </a:r>
            <a:r>
              <a:rPr lang="en-US" sz="1200" kern="1200" dirty="0">
                <a:solidFill>
                  <a:schemeClr val="tx1"/>
                </a:solidFill>
                <a:latin typeface="Arial" charset="0"/>
                <a:ea typeface="+mn-ea"/>
                <a:cs typeface="+mn-cs"/>
              </a:rPr>
              <a:t>: There is a definite link that has been shown to the later development of </a:t>
            </a:r>
            <a:r>
              <a:rPr lang="en-US" sz="1200" b="1" kern="1200" dirty="0">
                <a:solidFill>
                  <a:schemeClr val="tx1"/>
                </a:solidFill>
                <a:latin typeface="Arial" charset="0"/>
                <a:ea typeface="+mn-ea"/>
                <a:cs typeface="+mn-cs"/>
              </a:rPr>
              <a:t>breast cancer</a:t>
            </a:r>
            <a:r>
              <a:rPr lang="en-US" sz="1200" kern="1200" dirty="0">
                <a:solidFill>
                  <a:schemeClr val="tx1"/>
                </a:solidFill>
                <a:latin typeface="Arial" charset="0"/>
                <a:ea typeface="+mn-ea"/>
                <a:cs typeface="+mn-cs"/>
              </a:rPr>
              <a:t>. In fact, the results of a 2006 Mayo Clinic investigation show an over-all 19% increased risk for premenopausal breast cancers in women who used birth control pills. </a:t>
            </a:r>
            <a:r>
              <a:rPr lang="en-US" sz="1200" kern="1200" dirty="0" smtClean="0">
                <a:solidFill>
                  <a:schemeClr val="tx1"/>
                </a:solidFill>
                <a:latin typeface="Arial" charset="0"/>
                <a:ea typeface="+mn-ea"/>
                <a:cs typeface="+mn-cs"/>
              </a:rPr>
              <a:t>For </a:t>
            </a:r>
            <a:r>
              <a:rPr lang="en-US" sz="1200" kern="1200" dirty="0">
                <a:solidFill>
                  <a:schemeClr val="tx1"/>
                </a:solidFill>
                <a:latin typeface="Arial" charset="0"/>
                <a:ea typeface="+mn-ea"/>
                <a:cs typeface="+mn-cs"/>
              </a:rPr>
              <a:t>those women who began pill use prior to their first full term pregnancy the risk jumps to 44 %.</a:t>
            </a:r>
          </a:p>
          <a:p>
            <a:r>
              <a:rPr lang="en-US" sz="1200" b="1" kern="1200" dirty="0">
                <a:solidFill>
                  <a:schemeClr val="tx1"/>
                </a:solidFill>
                <a:latin typeface="Arial" charset="0"/>
                <a:ea typeface="+mn-ea"/>
                <a:cs typeface="+mn-cs"/>
              </a:rPr>
              <a:t>(Full study</a:t>
            </a:r>
            <a:r>
              <a:rPr lang="en-US" sz="1200" kern="1200" dirty="0">
                <a:solidFill>
                  <a:schemeClr val="tx1"/>
                </a:solidFill>
                <a:latin typeface="Arial" charset="0"/>
                <a:ea typeface="+mn-ea"/>
                <a:cs typeface="+mn-cs"/>
              </a:rPr>
              <a:t>: </a:t>
            </a:r>
            <a:r>
              <a:rPr lang="en-US" sz="1200" u="sng" kern="1200" dirty="0">
                <a:solidFill>
                  <a:schemeClr val="tx1"/>
                </a:solidFill>
                <a:latin typeface="Arial" charset="0"/>
                <a:ea typeface="+mn-ea"/>
                <a:cs typeface="+mn-cs"/>
                <a:hlinkClick r:id="rId3"/>
              </a:rPr>
              <a:t>www.mayoclinicproceedings.com/pdf/8110/8110a1.pdf</a:t>
            </a:r>
            <a:r>
              <a:rPr lang="en-US" sz="1200" kern="1200" dirty="0">
                <a:solidFill>
                  <a:schemeClr val="tx1"/>
                </a:solidFill>
                <a:latin typeface="Arial" charset="0"/>
                <a:ea typeface="+mn-ea"/>
                <a:cs typeface="+mn-cs"/>
              </a:rPr>
              <a:t>) In addition, since 2005, the World Health Organization classifies oral contraceptives as “ highly carcinogenic.”)</a:t>
            </a:r>
          </a:p>
          <a:p>
            <a:r>
              <a:rPr lang="en-US" sz="1200" kern="1200" dirty="0">
                <a:solidFill>
                  <a:schemeClr val="tx1"/>
                </a:solidFill>
                <a:latin typeface="Arial" charset="0"/>
                <a:ea typeface="+mn-ea"/>
                <a:cs typeface="+mn-cs"/>
              </a:rPr>
              <a:t> </a:t>
            </a:r>
          </a:p>
          <a:p>
            <a:pPr lvl="0"/>
            <a:r>
              <a:rPr lang="en-US" sz="1200" b="1" u="sng" strike="noStrike" kern="1200" dirty="0">
                <a:solidFill>
                  <a:schemeClr val="tx1"/>
                </a:solidFill>
                <a:latin typeface="Arial" charset="0"/>
                <a:ea typeface="+mn-ea"/>
                <a:cs typeface="+mn-cs"/>
              </a:rPr>
              <a:t>Devices</a:t>
            </a:r>
            <a:r>
              <a:rPr lang="en-US" sz="1200" u="none" strike="noStrike" kern="1200" dirty="0">
                <a:solidFill>
                  <a:schemeClr val="tx1"/>
                </a:solidFill>
                <a:latin typeface="Arial" charset="0"/>
                <a:ea typeface="+mn-ea"/>
                <a:cs typeface="+mn-cs"/>
              </a:rPr>
              <a:t>: </a:t>
            </a:r>
            <a:r>
              <a:rPr lang="en-US" sz="1200" b="1" u="none" strike="noStrike" kern="1200" dirty="0">
                <a:solidFill>
                  <a:schemeClr val="tx1"/>
                </a:solidFill>
                <a:latin typeface="Arial" charset="0"/>
                <a:ea typeface="+mn-ea"/>
                <a:cs typeface="+mn-cs"/>
              </a:rPr>
              <a:t>IUDs, Vaginal Rings( also a chemical form of contraceptive)</a:t>
            </a:r>
            <a:endParaRPr lang="en-US" sz="1200" u="none" strike="noStrike"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Actions</a:t>
            </a:r>
            <a:r>
              <a:rPr lang="en-US" sz="1200" kern="1200" dirty="0">
                <a:solidFill>
                  <a:schemeClr val="tx1"/>
                </a:solidFill>
                <a:latin typeface="Arial" charset="0"/>
                <a:ea typeface="+mn-ea"/>
                <a:cs typeface="+mn-cs"/>
              </a:rPr>
              <a:t>:</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IUDs </a:t>
            </a:r>
            <a:r>
              <a:rPr lang="en-US" sz="1200" kern="1200" dirty="0">
                <a:solidFill>
                  <a:schemeClr val="tx1"/>
                </a:solidFill>
                <a:latin typeface="Arial" charset="0"/>
                <a:ea typeface="+mn-ea"/>
                <a:cs typeface="+mn-cs"/>
              </a:rPr>
              <a:t>– polyethylene  or copper objects inserted into the uterus.  Some have a silicone tube containing hormones and some have copper both designed to interfere with fertilization through impact on sperm motility or changes in the cervical mucus.  </a:t>
            </a:r>
            <a:r>
              <a:rPr lang="en-US" sz="1200" b="1" u="sng" kern="1200" dirty="0">
                <a:solidFill>
                  <a:schemeClr val="tx1"/>
                </a:solidFill>
                <a:latin typeface="Arial" charset="0"/>
                <a:ea typeface="+mn-ea"/>
                <a:cs typeface="+mn-cs"/>
              </a:rPr>
              <a:t>They do not inhibit ovulation</a:t>
            </a:r>
            <a:r>
              <a:rPr lang="en-US" sz="1200" u="sng" kern="1200" dirty="0">
                <a:solidFill>
                  <a:schemeClr val="tx1"/>
                </a:solidFill>
                <a:latin typeface="Arial" charset="0"/>
                <a:ea typeface="+mn-ea"/>
                <a:cs typeface="+mn-cs"/>
              </a:rPr>
              <a:t>.</a:t>
            </a:r>
            <a:r>
              <a:rPr lang="en-US" sz="1200" kern="1200" dirty="0">
                <a:solidFill>
                  <a:schemeClr val="tx1"/>
                </a:solidFill>
                <a:latin typeface="Arial" charset="0"/>
                <a:ea typeface="+mn-ea"/>
                <a:cs typeface="+mn-cs"/>
              </a:rPr>
              <a:t>  These devices are therefore considered potentially abortifacient because they act mechanically to prevent a pregnancy, should it occur, from implanting in the uterus where it must live and grow to survive.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They can also cause ectopic pregnancies, increased menstrual bleeding, increased risk of Pelvic Inflammatory Disease, which can lead to infertility.</a:t>
            </a:r>
          </a:p>
          <a:p>
            <a:r>
              <a:rPr lang="en-US" sz="1200" kern="1200" dirty="0">
                <a:solidFill>
                  <a:schemeClr val="tx1"/>
                </a:solidFill>
                <a:latin typeface="Arial" charset="0"/>
                <a:ea typeface="+mn-ea"/>
                <a:cs typeface="+mn-cs"/>
              </a:rPr>
              <a:t> </a:t>
            </a:r>
          </a:p>
          <a:p>
            <a:r>
              <a:rPr lang="en-US" sz="1200" b="1" u="sng" kern="1200" dirty="0">
                <a:solidFill>
                  <a:schemeClr val="tx1"/>
                </a:solidFill>
                <a:latin typeface="Arial" charset="0"/>
                <a:ea typeface="+mn-ea"/>
                <a:cs typeface="+mn-cs"/>
              </a:rPr>
              <a:t>Vaginal Rings</a:t>
            </a:r>
            <a:r>
              <a:rPr lang="en-US" sz="1200" kern="1200" dirty="0">
                <a:solidFill>
                  <a:schemeClr val="tx1"/>
                </a:solidFill>
                <a:latin typeface="Arial" charset="0"/>
                <a:ea typeface="+mn-ea"/>
                <a:cs typeface="+mn-cs"/>
              </a:rPr>
              <a:t> –are rings made of a synthetic material containing chemicals and inserted into the vagina.  The intended action is to prevent ovulation as well as increase the difficulty of sperm motility and promote change in the </a:t>
            </a:r>
            <a:r>
              <a:rPr lang="en-US" sz="1200" kern="1200" dirty="0" err="1">
                <a:solidFill>
                  <a:schemeClr val="tx1"/>
                </a:solidFill>
                <a:latin typeface="Arial" charset="0"/>
                <a:ea typeface="+mn-ea"/>
                <a:cs typeface="+mn-cs"/>
              </a:rPr>
              <a:t>endometrium</a:t>
            </a:r>
            <a:r>
              <a:rPr lang="en-US" sz="1200" kern="1200" dirty="0">
                <a:solidFill>
                  <a:schemeClr val="tx1"/>
                </a:solidFill>
                <a:latin typeface="Arial" charset="0"/>
                <a:ea typeface="+mn-ea"/>
                <a:cs typeface="+mn-cs"/>
              </a:rPr>
              <a:t> reducing the likelihood of implantation should a pregnancy occur.</a:t>
            </a:r>
          </a:p>
          <a:p>
            <a:r>
              <a:rPr lang="en-US" sz="1200" kern="1200" dirty="0">
                <a:solidFill>
                  <a:schemeClr val="tx1"/>
                </a:solidFill>
                <a:latin typeface="Arial" charset="0"/>
                <a:ea typeface="+mn-ea"/>
                <a:cs typeface="+mn-cs"/>
              </a:rPr>
              <a:t>Thus, they also have the same potential of acting as abortifacients and the same risks associated with the pill.</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Please make sure you double check these assertions. A good s</a:t>
            </a:r>
            <a:r>
              <a:rPr lang="en-US" sz="1200" b="1" i="1" kern="1200" dirty="0">
                <a:solidFill>
                  <a:schemeClr val="tx1"/>
                </a:solidFill>
                <a:latin typeface="Arial" charset="0"/>
                <a:ea typeface="+mn-ea"/>
                <a:cs typeface="+mn-cs"/>
              </a:rPr>
              <a:t>ource:  PDR – </a:t>
            </a:r>
            <a:r>
              <a:rPr lang="en-US" sz="1200" b="1" u="sng" kern="1200" dirty="0">
                <a:solidFill>
                  <a:schemeClr val="tx1"/>
                </a:solidFill>
                <a:latin typeface="Arial" charset="0"/>
                <a:ea typeface="+mn-ea"/>
                <a:cs typeface="+mn-cs"/>
              </a:rPr>
              <a:t>Physicians’ Desk Reference – </a:t>
            </a:r>
            <a:r>
              <a:rPr lang="en-US" sz="1200" b="1" u="sng" kern="1200" dirty="0">
                <a:solidFill>
                  <a:schemeClr val="tx1"/>
                </a:solidFill>
                <a:latin typeface="Arial" charset="0"/>
                <a:ea typeface="+mn-ea"/>
                <a:cs typeface="+mn-cs"/>
                <a:hlinkClick r:id="rId4"/>
              </a:rPr>
              <a:t>www.PDR.net</a:t>
            </a:r>
            <a:r>
              <a:rPr lang="en-US" sz="1200" b="1" kern="1200" dirty="0">
                <a:solidFill>
                  <a:schemeClr val="tx1"/>
                </a:solidFill>
                <a:latin typeface="Arial" charset="0"/>
                <a:ea typeface="+mn-ea"/>
                <a:cs typeface="+mn-cs"/>
              </a:rPr>
              <a:t>)</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pPr lvl="0"/>
            <a:r>
              <a:rPr lang="en-US" sz="1200" b="1" u="sng" strike="noStrike" kern="1200" dirty="0">
                <a:solidFill>
                  <a:schemeClr val="tx1"/>
                </a:solidFill>
                <a:latin typeface="Arial" charset="0"/>
                <a:ea typeface="+mn-ea"/>
                <a:cs typeface="+mn-cs"/>
              </a:rPr>
              <a:t>Withdrawal</a:t>
            </a:r>
            <a:endParaRPr lang="en-US" sz="1200" u="none" strike="noStrike"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Withdrawal as a means of contraception is regarded as having a low effectiveness rate and is not considered a moral practice as it separates the </a:t>
            </a:r>
            <a:r>
              <a:rPr lang="en-US" sz="1200" kern="1200" dirty="0" err="1">
                <a:solidFill>
                  <a:schemeClr val="tx1"/>
                </a:solidFill>
                <a:latin typeface="Arial" charset="0"/>
                <a:ea typeface="+mn-ea"/>
                <a:cs typeface="+mn-cs"/>
              </a:rPr>
              <a:t>unitive</a:t>
            </a:r>
            <a:r>
              <a:rPr lang="en-US" sz="1200" kern="1200" dirty="0">
                <a:solidFill>
                  <a:schemeClr val="tx1"/>
                </a:solidFill>
                <a:latin typeface="Arial" charset="0"/>
                <a:ea typeface="+mn-ea"/>
                <a:cs typeface="+mn-cs"/>
              </a:rPr>
              <a:t> and procreative elements when ejaculation intentionally takes place outside the vagina. </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Please refer to the brochure “The Family Planning Decision” which you have received in your folder for other information about the mild to severe side-effects, cost and general information about contraceptives.</a:t>
            </a:r>
            <a:endParaRPr lang="en-US" sz="1200" kern="1200" dirty="0">
              <a:solidFill>
                <a:schemeClr val="tx1"/>
              </a:solidFill>
              <a:latin typeface="Arial" charset="0"/>
              <a:ea typeface="+mn-ea"/>
              <a:cs typeface="+mn-cs"/>
            </a:endParaRPr>
          </a:p>
          <a:p>
            <a:r>
              <a:rPr lang="en-US" sz="1200" b="1" i="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Other means which are not contraceptive but act to prevent or terminate the life of a child include: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Sterilization: </a:t>
            </a:r>
            <a:r>
              <a:rPr lang="en-US" sz="1200" kern="1200" dirty="0">
                <a:solidFill>
                  <a:schemeClr val="tx1"/>
                </a:solidFill>
                <a:latin typeface="Arial" charset="0"/>
                <a:ea typeface="+mn-ea"/>
                <a:cs typeface="+mn-cs"/>
              </a:rPr>
              <a:t> defined as surgical intervention which inhibits normal reproductive function.  It can be reversed but is quite expensive and is often unsuccessful.  You can get further information regarding this in the brochures given in your folders.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Both contraception and sterilization regard the gift of fertility as something to be disposed of, treated as a disease or obliterated.</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Abortion </a:t>
            </a:r>
            <a:r>
              <a:rPr lang="en-US" sz="1200" kern="1200" dirty="0">
                <a:solidFill>
                  <a:schemeClr val="tx1"/>
                </a:solidFill>
                <a:latin typeface="Arial" charset="0"/>
                <a:ea typeface="+mn-ea"/>
                <a:cs typeface="+mn-cs"/>
              </a:rPr>
              <a:t>is defined as the willful termination of a pregnancy.  This is accomplished chemically by drugs such as RU 486 or surgically through abortion.</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Emergency Contraception or “the Morning after Pill” which is an extremely </a:t>
            </a:r>
            <a:r>
              <a:rPr lang="en-US" sz="1200" b="1" u="sng" kern="1200" dirty="0">
                <a:solidFill>
                  <a:schemeClr val="tx1"/>
                </a:solidFill>
                <a:latin typeface="Arial" charset="0"/>
                <a:ea typeface="+mn-ea"/>
                <a:cs typeface="+mn-cs"/>
              </a:rPr>
              <a:t>high dose</a:t>
            </a:r>
            <a:r>
              <a:rPr lang="en-US" sz="1200" b="1" kern="1200" dirty="0">
                <a:solidFill>
                  <a:schemeClr val="tx1"/>
                </a:solidFill>
                <a:latin typeface="Arial" charset="0"/>
                <a:ea typeface="+mn-ea"/>
                <a:cs typeface="+mn-cs"/>
              </a:rPr>
              <a:t> of the birth control pill  and is now available without prescription for 17 year olds! (</a:t>
            </a:r>
            <a:r>
              <a:rPr lang="en-US" sz="1200" i="1" kern="1200" dirty="0" err="1">
                <a:solidFill>
                  <a:schemeClr val="tx1"/>
                </a:solidFill>
                <a:latin typeface="Arial" charset="0"/>
                <a:ea typeface="+mn-ea"/>
                <a:cs typeface="+mn-cs"/>
              </a:rPr>
              <a:t>Preven</a:t>
            </a:r>
            <a:r>
              <a:rPr lang="en-US" sz="1200" i="1" kern="1200" dirty="0">
                <a:solidFill>
                  <a:schemeClr val="tx1"/>
                </a:solidFill>
                <a:latin typeface="Arial" charset="0"/>
                <a:ea typeface="+mn-ea"/>
                <a:cs typeface="+mn-cs"/>
              </a:rPr>
              <a:t> EC) </a:t>
            </a:r>
            <a:r>
              <a:rPr lang="en-US" sz="1200" kern="1200" dirty="0">
                <a:solidFill>
                  <a:schemeClr val="tx1"/>
                </a:solidFill>
                <a:latin typeface="Arial" charset="0"/>
                <a:ea typeface="+mn-ea"/>
                <a:cs typeface="+mn-cs"/>
              </a:rPr>
              <a:t>has three actions:</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1. Prevention of ovulation (if it has not yet occurred)</a:t>
            </a:r>
          </a:p>
          <a:p>
            <a:r>
              <a:rPr lang="en-US" sz="1200" kern="1200" dirty="0">
                <a:solidFill>
                  <a:schemeClr val="tx1"/>
                </a:solidFill>
                <a:latin typeface="Arial" charset="0"/>
                <a:ea typeface="+mn-ea"/>
                <a:cs typeface="+mn-cs"/>
              </a:rPr>
              <a:t>   2. Disruption of fertilization (joining of the sperm and egg)</a:t>
            </a:r>
          </a:p>
          <a:p>
            <a:r>
              <a:rPr lang="en-US" sz="1200" kern="1200" dirty="0">
                <a:solidFill>
                  <a:schemeClr val="tx1"/>
                </a:solidFill>
                <a:latin typeface="Arial" charset="0"/>
                <a:ea typeface="+mn-ea"/>
                <a:cs typeface="+mn-cs"/>
              </a:rPr>
              <a:t>   3.  Inhibition of implantation (attachment of a fertilized egg to the uterus)</a:t>
            </a: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It therefore also has abortifacient potential.</a:t>
            </a:r>
            <a:endParaRPr lang="en-US" sz="1200" kern="1200" dirty="0">
              <a:solidFill>
                <a:schemeClr val="tx1"/>
              </a:solidFill>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A question we re-visit now:</a:t>
            </a:r>
            <a:r>
              <a:rPr lang="en-US" sz="1200" kern="1200" dirty="0">
                <a:solidFill>
                  <a:schemeClr val="tx1"/>
                </a:solidFill>
                <a:latin typeface="Arial" charset="0"/>
                <a:ea typeface="+mn-ea"/>
                <a:cs typeface="+mn-cs"/>
              </a:rPr>
              <a:t>  “If the end is the same (the end being the spacing or limiting the number of children in our family) then what is the difference between using Natural Family Planning, contraception or perhaps even sterilization?</a:t>
            </a:r>
          </a:p>
          <a:p>
            <a:r>
              <a:rPr lang="en-US" sz="1200" kern="1200" dirty="0">
                <a:solidFill>
                  <a:schemeClr val="tx1"/>
                </a:solidFill>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5C5B6C8-4D2D-47C6-91B2-E2FE942020D3}" type="slidenum">
              <a:rPr lang="en-US" smtClean="0"/>
              <a:pPr/>
              <a:t>27</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1180707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5F6A163-A7AF-4C6A-89C5-E3EB181518AA}" type="slidenum">
              <a:rPr lang="en-US" smtClean="0"/>
              <a:pPr/>
              <a:t>28</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Scientific studies of women’s menstrual cycles have produced conclusive evidence of NFP’s effectiveness.  A recent 2007 study published in the journal Human Reproduction found the effectiveness of the </a:t>
            </a:r>
            <a:r>
              <a:rPr lang="en-US" sz="1200" kern="1200" dirty="0" err="1">
                <a:solidFill>
                  <a:schemeClr val="tx1"/>
                </a:solidFill>
                <a:latin typeface="Arial" charset="0"/>
                <a:ea typeface="+mn-ea"/>
                <a:cs typeface="+mn-cs"/>
              </a:rPr>
              <a:t>Sympto</a:t>
            </a:r>
            <a:r>
              <a:rPr lang="en-US" sz="1200" kern="1200" dirty="0">
                <a:solidFill>
                  <a:schemeClr val="tx1"/>
                </a:solidFill>
                <a:latin typeface="Arial" charset="0"/>
                <a:ea typeface="+mn-ea"/>
                <a:cs typeface="+mn-cs"/>
              </a:rPr>
              <a:t>-Thermal Method was 99.6%, while the most recent figures from a long term study of the Ovulation Method in China yielded a 99.5% effectiveness rate.</a:t>
            </a:r>
          </a:p>
          <a:p>
            <a:r>
              <a:rPr lang="en-US" sz="1200" kern="1200" dirty="0">
                <a:solidFill>
                  <a:schemeClr val="tx1"/>
                </a:solidFill>
                <a:latin typeface="Arial" charset="0"/>
                <a:ea typeface="+mn-ea"/>
                <a:cs typeface="+mn-cs"/>
              </a:rPr>
              <a:t>We have also provided a brochure </a:t>
            </a:r>
            <a:r>
              <a:rPr lang="en-US" sz="1200" i="1" kern="1200" dirty="0">
                <a:solidFill>
                  <a:schemeClr val="tx1"/>
                </a:solidFill>
                <a:latin typeface="Arial" charset="0"/>
                <a:ea typeface="+mn-ea"/>
                <a:cs typeface="+mn-cs"/>
              </a:rPr>
              <a:t>A Family Planning Decision</a:t>
            </a:r>
            <a:r>
              <a:rPr lang="en-US" sz="1200" b="1" i="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in your Introduction packet where</a:t>
            </a:r>
            <a:r>
              <a:rPr lang="en-US" sz="1200" b="1" i="1" kern="1200" dirty="0">
                <a:solidFill>
                  <a:schemeClr val="tx1"/>
                </a:solidFill>
                <a:latin typeface="Arial" charset="0"/>
                <a:ea typeface="+mn-ea"/>
                <a:cs typeface="+mn-cs"/>
              </a:rPr>
              <a:t> </a:t>
            </a:r>
            <a:r>
              <a:rPr lang="en-US" sz="1200" kern="1200" dirty="0">
                <a:solidFill>
                  <a:schemeClr val="tx1"/>
                </a:solidFill>
                <a:latin typeface="Arial" charset="0"/>
                <a:ea typeface="+mn-ea"/>
                <a:cs typeface="+mn-cs"/>
              </a:rPr>
              <a:t>you can look at the effectiveness rates from other studies and the sources for those statistics.  As you can see, NFP compares quite favorably with the rates quoted for contraceptive use.  Affecting those rates for all contraceptives as well as for NFP are factors such as: </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Motivation</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Understanding </a:t>
            </a:r>
            <a:r>
              <a:rPr lang="en-US" sz="1200" kern="1200" dirty="0">
                <a:solidFill>
                  <a:schemeClr val="tx1"/>
                </a:solidFill>
                <a:latin typeface="Arial" charset="0"/>
                <a:ea typeface="+mn-ea"/>
                <a:cs typeface="+mn-cs"/>
              </a:rPr>
              <a:t>of proper use</a:t>
            </a:r>
          </a:p>
          <a:p>
            <a:r>
              <a:rPr lang="en-US" sz="1200" kern="1200" dirty="0">
                <a:solidFill>
                  <a:schemeClr val="tx1"/>
                </a:solidFill>
                <a:latin typeface="Arial" charset="0"/>
                <a:ea typeface="+mn-ea"/>
                <a:cs typeface="+mn-cs"/>
              </a:rPr>
              <a:t>	</a:t>
            </a:r>
            <a:r>
              <a:rPr lang="en-US" sz="1200" b="1" kern="1200" dirty="0">
                <a:solidFill>
                  <a:schemeClr val="tx1"/>
                </a:solidFill>
                <a:latin typeface="Arial" charset="0"/>
                <a:ea typeface="+mn-ea"/>
                <a:cs typeface="+mn-cs"/>
              </a:rPr>
              <a:t>Following directions</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 </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Neither NFP nor contraceptives claim 100% effectiveness to avoid pregnancy.</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25A3B2C-3B74-432C-AB26-BB97BC63EEE0}" type="slidenum">
              <a:rPr lang="en-US" smtClean="0"/>
              <a:pPr/>
              <a:t>29</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z="1200" kern="1200" dirty="0">
              <a:solidFill>
                <a:schemeClr val="tx1"/>
              </a:solidFill>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8E8E56D-ACE5-471B-A407-3353A8901CC4}" type="slidenum">
              <a:rPr lang="en-US" smtClean="0"/>
              <a:pPr/>
              <a:t>3</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z="1200" b="1" kern="1200" dirty="0">
                <a:solidFill>
                  <a:schemeClr val="tx1"/>
                </a:solidFill>
                <a:latin typeface="Arial" charset="0"/>
                <a:ea typeface="+mn-ea"/>
                <a:cs typeface="+mn-cs"/>
              </a:rPr>
              <a:t>How many are familiar with NFP?</a:t>
            </a:r>
            <a:endParaRPr lang="en-US" sz="1200"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What have you heard about it?</a:t>
            </a:r>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Natural Family Planning is a method of fertility awareness in which an understanding of the natural cycles of fertility and infertility are taught.  A couple who has learned this can then use that information responsibly deciding to either avoid pregnancy by abstaining from genital sexual activity during the fertile time or try to achieve pregnancy by engaging in sexual intercourse when fertile.</a:t>
            </a:r>
          </a:p>
          <a:p>
            <a:r>
              <a:rPr lang="en-US" sz="1200" kern="1200" dirty="0">
                <a:solidFill>
                  <a:schemeClr val="tx1"/>
                </a:solidFill>
                <a:latin typeface="Arial" charset="0"/>
                <a:ea typeface="+mn-ea"/>
                <a:cs typeface="+mn-cs"/>
              </a:rPr>
              <a:t> </a:t>
            </a:r>
          </a:p>
          <a:p>
            <a:r>
              <a:rPr lang="en-US" sz="1200" b="1" kern="1200" dirty="0">
                <a:solidFill>
                  <a:schemeClr val="tx1"/>
                </a:solidFill>
                <a:latin typeface="Arial" charset="0"/>
                <a:ea typeface="+mn-ea"/>
                <a:cs typeface="+mn-cs"/>
              </a:rPr>
              <a:t>NFP is not Rhythm!  </a:t>
            </a:r>
            <a:r>
              <a:rPr lang="en-US" sz="1200" kern="1200" dirty="0">
                <a:solidFill>
                  <a:schemeClr val="tx1"/>
                </a:solidFill>
                <a:latin typeface="Arial" charset="0"/>
                <a:ea typeface="+mn-ea"/>
                <a:cs typeface="+mn-cs"/>
              </a:rPr>
              <a:t>Rhythm was used before a more scientific and better understanding of women’s fertility was known.  Calculations were made by examining a woman’s history while NFP evaluates a current day by day fertility pattern.  While it was a precursor of NFP it is </a:t>
            </a:r>
            <a:r>
              <a:rPr lang="en-US" sz="1200" b="1" kern="1200" dirty="0">
                <a:solidFill>
                  <a:schemeClr val="tx1"/>
                </a:solidFill>
                <a:latin typeface="Arial" charset="0"/>
                <a:ea typeface="+mn-ea"/>
                <a:cs typeface="+mn-cs"/>
              </a:rPr>
              <a:t>not</a:t>
            </a:r>
            <a:r>
              <a:rPr lang="en-US" sz="1200" kern="1200" dirty="0">
                <a:solidFill>
                  <a:schemeClr val="tx1"/>
                </a:solidFill>
                <a:latin typeface="Arial" charset="0"/>
                <a:ea typeface="+mn-ea"/>
                <a:cs typeface="+mn-cs"/>
              </a:rPr>
              <a:t> what we are now discussing.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1A4FA30-952C-439D-A669-27364100CFC5}" type="slidenum">
              <a:rPr lang="en-US" smtClean="0"/>
              <a:pPr/>
              <a:t>30</a:t>
            </a:fld>
            <a:endParaRPr lang="en-US" dirty="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31</a:t>
            </a:fld>
            <a:endParaRPr lang="en-US" dirty="0"/>
          </a:p>
        </p:txBody>
      </p:sp>
    </p:spTree>
    <p:extLst>
      <p:ext uri="{BB962C8B-B14F-4D97-AF65-F5344CB8AC3E}">
        <p14:creationId xmlns:p14="http://schemas.microsoft.com/office/powerpoint/2010/main" val="202537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6B02AF6-5DDF-498E-86B7-8E34A98D14F2}" type="slidenum">
              <a:rPr lang="en-US" smtClean="0"/>
              <a:pPr/>
              <a:t>4</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Natural Family Planning can be used by couples everywhere, in any stage of their reproductive life.  You need not have regular cycles and it is applicable while breastfeeding when ovulation might be temporarily delayed as well as during the pre-menopausal time when cycles often change dramatically.  Through daily monitoring of signs of fertility, couples evaluate whether or not conception could occur each day.  NFP is not limited to just Catholic couples even though its use conforms to Catholic teaching.  Women wishing to promote good personal health will tend to look to a method of family planning that has no side effects while allowing them to accomplish their goals.  NFP is also inexpensive.  After the initial costs of learning there are no other expenses other than for supplies such as thermometers, charts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B0F5826-739A-46A6-A1F9-CF43F681C25B}" type="slidenum">
              <a:rPr lang="en-US" smtClean="0"/>
              <a:pPr/>
              <a:t>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NFP is not contraceptive. </a:t>
            </a:r>
            <a:r>
              <a:rPr lang="en-US" sz="1200" b="1" kern="1200" dirty="0">
                <a:solidFill>
                  <a:schemeClr val="tx1"/>
                </a:solidFill>
                <a:latin typeface="Arial" charset="0"/>
                <a:ea typeface="+mn-ea"/>
                <a:cs typeface="+mn-cs"/>
              </a:rPr>
              <a:t>Contraceptives</a:t>
            </a:r>
            <a:r>
              <a:rPr lang="en-US" sz="1200" kern="1200" dirty="0">
                <a:solidFill>
                  <a:schemeClr val="tx1"/>
                </a:solidFill>
                <a:latin typeface="Arial" charset="0"/>
                <a:ea typeface="+mn-ea"/>
                <a:cs typeface="+mn-cs"/>
              </a:rPr>
              <a:t> are mechanical, chemical or surgical means to prevent pregnancy, and in some cases, are actually </a:t>
            </a:r>
            <a:r>
              <a:rPr lang="en-US" sz="1200" b="1" kern="1200" dirty="0">
                <a:solidFill>
                  <a:schemeClr val="tx1"/>
                </a:solidFill>
                <a:latin typeface="Arial" charset="0"/>
                <a:ea typeface="+mn-ea"/>
                <a:cs typeface="+mn-cs"/>
              </a:rPr>
              <a:t>abortifacients-</a:t>
            </a:r>
            <a:r>
              <a:rPr lang="en-US" sz="1200" kern="1200" dirty="0">
                <a:solidFill>
                  <a:schemeClr val="tx1"/>
                </a:solidFill>
                <a:latin typeface="Arial" charset="0"/>
                <a:ea typeface="+mn-ea"/>
                <a:cs typeface="+mn-cs"/>
              </a:rPr>
              <a:t>meaning that they work to prevent the continuation of an early pregnancy that has already occurred.  While NFP may have the same ends, or results as birth control, in the limiting of family size, no action is taken to withhold, suppress, alter or destroy either the man or woman’s reproductive function.  Couples using NFP make the free choice not to engage in sexual relations when fertile if they do not intend to invite God to create a new life in that cycle.</a:t>
            </a:r>
          </a:p>
          <a:p>
            <a:r>
              <a:rPr lang="en-US" sz="1200" kern="1200" dirty="0">
                <a:solidFill>
                  <a:schemeClr val="tx1"/>
                </a:solidFill>
                <a:latin typeface="Arial" charset="0"/>
                <a:ea typeface="+mn-ea"/>
                <a:cs typeface="+mn-cs"/>
              </a:rPr>
              <a:t> </a:t>
            </a:r>
          </a:p>
          <a:p>
            <a:r>
              <a:rPr lang="en-US" sz="1200" kern="1200" dirty="0">
                <a:solidFill>
                  <a:schemeClr val="tx1"/>
                </a:solidFill>
                <a:latin typeface="Arial" charset="0"/>
                <a:ea typeface="+mn-ea"/>
                <a:cs typeface="+mn-cs"/>
              </a:rPr>
              <a:t>So, even though the ends might be the same, the means are very different. (Ex. Stealing or working to buy food for your kids are different means to the same ends, but not morally equivalent…etc).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E131007-F464-4010-AD57-95FFB8812326}" type="slidenum">
              <a:rPr lang="en-US" smtClean="0"/>
              <a:pPr/>
              <a:t>6</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lvl="0"/>
            <a:r>
              <a:rPr lang="en-US" sz="1200" kern="1200" dirty="0">
                <a:solidFill>
                  <a:schemeClr val="tx1"/>
                </a:solidFill>
                <a:latin typeface="Arial" charset="0"/>
                <a:ea typeface="+mn-ea"/>
                <a:cs typeface="+mn-cs"/>
              </a:rPr>
              <a:t>Understanding basic male &amp; female fertility( knowing when you are fertile and when you are not</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Observation of fertility signs in a woman’s body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Daily recording signs on chart</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Deciding, as a couple to achieve or avoid pregnancy</a:t>
            </a:r>
          </a:p>
          <a:p>
            <a:pPr lvl="0"/>
            <a:endParaRPr lang="en-US" sz="1200" kern="1200" dirty="0">
              <a:solidFill>
                <a:schemeClr val="tx1"/>
              </a:solidFill>
              <a:latin typeface="Arial" charset="0"/>
              <a:ea typeface="+mn-ea"/>
              <a:cs typeface="+mn-cs"/>
            </a:endParaRPr>
          </a:p>
          <a:p>
            <a:pPr lvl="0"/>
            <a:r>
              <a:rPr lang="en-US" sz="1200" kern="1200" dirty="0">
                <a:solidFill>
                  <a:schemeClr val="tx1"/>
                </a:solidFill>
                <a:latin typeface="Arial" charset="0"/>
                <a:ea typeface="+mn-ea"/>
                <a:cs typeface="+mn-cs"/>
              </a:rPr>
              <a:t>Abstaining from, or engaging in, marital  relations depending on your  family planning intentions that cycle.</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5C5B6C8-4D2D-47C6-91B2-E2FE942020D3}" type="slidenum">
              <a:rPr lang="en-US" smtClean="0"/>
              <a:pPr/>
              <a:t>7</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Fertility Awareness is the key to NFP.  Through a series of classes and one-to-one follow-up guidance, couples are taught to monitor and chart signs of fertility.  From those charts they can determine which rules they should apply depending on their pregnancy intentions.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5C5B6C8-4D2D-47C6-91B2-E2FE942020D3}" type="slidenum">
              <a:rPr lang="en-US" smtClean="0"/>
              <a:pPr/>
              <a:t>8</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z="1200" b="1" kern="1200" dirty="0">
              <a:solidFill>
                <a:schemeClr val="tx1"/>
              </a:solidFill>
              <a:latin typeface="Arial" charset="0"/>
              <a:ea typeface="+mn-ea"/>
              <a:cs typeface="+mn-cs"/>
            </a:endParaRPr>
          </a:p>
        </p:txBody>
      </p:sp>
    </p:spTree>
    <p:extLst>
      <p:ext uri="{BB962C8B-B14F-4D97-AF65-F5344CB8AC3E}">
        <p14:creationId xmlns:p14="http://schemas.microsoft.com/office/powerpoint/2010/main" val="214671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099B6C-8643-4E20-8628-E26574025240}" type="slidenum">
              <a:rPr lang="en-US" smtClean="0"/>
              <a:pPr>
                <a:defRPr/>
              </a:pPr>
              <a:t>9</a:t>
            </a:fld>
            <a:endParaRPr lang="en-US" dirty="0"/>
          </a:p>
        </p:txBody>
      </p:sp>
    </p:spTree>
    <p:extLst>
      <p:ext uri="{BB962C8B-B14F-4D97-AF65-F5344CB8AC3E}">
        <p14:creationId xmlns:p14="http://schemas.microsoft.com/office/powerpoint/2010/main" val="150705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000" b="1" cap="all" baseline="0">
                <a:ln w="6350">
                  <a:noFill/>
                </a:ln>
                <a:solidFill>
                  <a:schemeClr val="bg1"/>
                </a:solidFill>
                <a:effectLst/>
                <a:latin typeface="Arial" charset="0"/>
                <a:ea typeface="Arial" charset="0"/>
                <a:cs typeface="Arial" charset="0"/>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29" name="Slide Number Placeholder 28"/>
          <p:cNvSpPr>
            <a:spLocks noGrp="1"/>
          </p:cNvSpPr>
          <p:nvPr>
            <p:ph type="sldNum" sz="quarter" idx="12"/>
          </p:nvPr>
        </p:nvSpPr>
        <p:spPr/>
        <p:txBody>
          <a:bodyPr/>
          <a:lstStyle/>
          <a:p>
            <a:pPr>
              <a:defRPr/>
            </a:pPr>
            <a:fld id="{D72033BE-4B3E-45B7-8609-9D082B5DD60C}" type="slidenum">
              <a:rPr lang="en-US" smtClean="0"/>
              <a:pPr>
                <a:defRPr/>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AC4C16F-19AC-4CF4-A263-7F87B81BD6B5}"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616243A-8D6E-497B-BDA6-CDAA6F1693A4}" type="slidenum">
              <a:rPr lang="en-US" smtClean="0"/>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bg1"/>
                </a:solidFill>
                <a:effectLst/>
                <a:latin typeface="Arial" charset="0"/>
                <a:ea typeface="Arial" charset="0"/>
                <a:cs typeface="Arial" charset="0"/>
              </a:defRPr>
            </a:lvl1p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FD931EA-9C71-40A2-ACE9-6B3567172D70}"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000" b="1" cap="none" baseline="0">
                <a:ln w="6350">
                  <a:noFill/>
                </a:ln>
                <a:solidFill>
                  <a:schemeClr val="bg1"/>
                </a:solidFill>
                <a:effectLst/>
                <a:latin typeface="Arial" charset="0"/>
                <a:ea typeface="Arial" charset="0"/>
                <a:cs typeface="Arial" charset="0"/>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pPr>
              <a:defRPr/>
            </a:pPr>
            <a:fld id="{0C050169-F106-410E-8137-C2E3BE57A146}"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EF6F104-C133-4D53-84E1-B9570FB72C71}"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9F75176D-ADB6-46FF-A39F-2D13803A8C6C}"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B8178CF-4566-4FA4-8F99-BD0E4E5060A4}"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01E89FF9-5B6B-45D8-AD9A-CB2B16D683AF}"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Autofit/>
            <a:sp3d prstMaterial="softEdge"/>
          </a:bodyPr>
          <a:lstStyle>
            <a:lvl1pPr algn="l">
              <a:buNone/>
              <a:defRPr sz="4000" b="1">
                <a:ln w="6350">
                  <a:noFill/>
                </a:ln>
                <a:solidFill>
                  <a:schemeClr val="bg1"/>
                </a:solidFill>
                <a:effectLst/>
              </a:defRPr>
            </a:lvl1pPr>
          </a:lstStyle>
          <a:p>
            <a:r>
              <a:rPr kumimoji="0" lang="en-US" dirty="0"/>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0C84949-9563-412D-A167-B1CC6422A390}"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dirty="0"/>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E655CA1-11EB-487E-95E3-E67D8EEC8D78}"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A378D8D4-8301-4566-87E3-CF819CE13AA0}"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fade/>
  </p:transition>
  <p:timing>
    <p:tnLst>
      <p:par>
        <p:cTn id="1" dur="indefinite" restart="never" nodeType="tmRoot"/>
      </p:par>
    </p:tnLst>
  </p:timing>
  <p:txStyles>
    <p:titleStyle>
      <a:lvl1pPr algn="ctr" rtl="0" eaLnBrk="1" latinLnBrk="0" hangingPunct="1">
        <a:spcBef>
          <a:spcPct val="0"/>
        </a:spcBef>
        <a:buNone/>
        <a:defRPr kumimoji="0" sz="4000" b="1" kern="1200" cap="none" baseline="0">
          <a:ln w="6350">
            <a:noFill/>
          </a:ln>
          <a:solidFill>
            <a:schemeClr val="bg1"/>
          </a:solidFill>
          <a:effectLst/>
          <a:latin typeface="Arial" charset="0"/>
          <a:ea typeface="Arial" charset="0"/>
          <a:cs typeface="Arial"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image" Target="../media/image3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www.symptopro.org/" TargetMode="External"/><Relationship Id="rId4" Type="http://schemas.openxmlformats.org/officeDocument/2006/relationships/hyperlink" Target="http://www.ccli.org/"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a:xfrm>
            <a:off x="479281" y="-44797"/>
            <a:ext cx="8458200" cy="2120953"/>
          </a:xfrm>
        </p:spPr>
        <p:txBody>
          <a:bodyPr vert="horz" anchor="ctr">
            <a:normAutofit/>
            <a:scene3d>
              <a:camera prst="orthographicFront"/>
              <a:lightRig rig="soft" dir="t">
                <a:rot lat="0" lon="0" rev="16800000"/>
              </a:lightRig>
            </a:scene3d>
            <a:sp3d prstMaterial="softEdge"/>
          </a:bodyPr>
          <a:lstStyle/>
          <a:p>
            <a:pPr>
              <a:defRPr/>
            </a:pPr>
            <a:r>
              <a:rPr lang="en-US" sz="4000" dirty="0" smtClean="0">
                <a:ln w="0"/>
                <a:effectLst/>
                <a:latin typeface="Arial" charset="0"/>
                <a:ea typeface="Arial" charset="0"/>
                <a:cs typeface="Arial" charset="0"/>
              </a:rPr>
              <a:t>Fertility Awareness </a:t>
            </a:r>
            <a:br>
              <a:rPr lang="en-US" sz="4000" dirty="0" smtClean="0">
                <a:ln w="0"/>
                <a:effectLst/>
                <a:latin typeface="Arial" charset="0"/>
                <a:ea typeface="Arial" charset="0"/>
                <a:cs typeface="Arial" charset="0"/>
              </a:rPr>
            </a:br>
            <a:r>
              <a:rPr lang="en-US" sz="4000" dirty="0" smtClean="0">
                <a:ln w="0"/>
                <a:effectLst/>
                <a:latin typeface="Arial" charset="0"/>
                <a:ea typeface="Arial" charset="0"/>
                <a:cs typeface="Arial" charset="0"/>
              </a:rPr>
              <a:t>and </a:t>
            </a:r>
            <a:br>
              <a:rPr lang="en-US" sz="4000" dirty="0" smtClean="0">
                <a:ln w="0"/>
                <a:effectLst/>
                <a:latin typeface="Arial" charset="0"/>
                <a:ea typeface="Arial" charset="0"/>
                <a:cs typeface="Arial" charset="0"/>
              </a:rPr>
            </a:br>
            <a:r>
              <a:rPr lang="en-US" sz="4000" dirty="0" smtClean="0">
                <a:ln w="0"/>
                <a:effectLst/>
                <a:latin typeface="Arial" charset="0"/>
                <a:ea typeface="Arial" charset="0"/>
                <a:cs typeface="Arial" charset="0"/>
              </a:rPr>
              <a:t>Natural Family Planning</a:t>
            </a:r>
            <a:endParaRPr lang="en-US" sz="4000" dirty="0">
              <a:ln w="0"/>
              <a:effectLst/>
              <a:latin typeface="Arial" charset="0"/>
              <a:ea typeface="Arial" charset="0"/>
              <a:cs typeface="Arial" charset="0"/>
            </a:endParaRPr>
          </a:p>
        </p:txBody>
      </p:sp>
      <p:sp>
        <p:nvSpPr>
          <p:cNvPr id="167950" name="Rectangle 14"/>
          <p:cNvSpPr>
            <a:spLocks noRot="1" noChangeArrowheads="1"/>
          </p:cNvSpPr>
          <p:nvPr/>
        </p:nvSpPr>
        <p:spPr bwMode="auto">
          <a:xfrm>
            <a:off x="5849242" y="5117191"/>
            <a:ext cx="2010490"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endPar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listo MT" pitchFamily="18" charset="0"/>
            </a:endParaRPr>
          </a:p>
        </p:txBody>
      </p:sp>
      <p:sp>
        <p:nvSpPr>
          <p:cNvPr id="2" name="TextBox 1"/>
          <p:cNvSpPr txBox="1"/>
          <p:nvPr/>
        </p:nvSpPr>
        <p:spPr>
          <a:xfrm>
            <a:off x="421238" y="5297578"/>
            <a:ext cx="8516243" cy="954107"/>
          </a:xfrm>
          <a:prstGeom prst="rect">
            <a:avLst/>
          </a:prstGeom>
          <a:noFill/>
        </p:spPr>
        <p:txBody>
          <a:bodyPr wrap="square" rtlCol="0">
            <a:spAutoFit/>
          </a:bodyPr>
          <a:lstStyle/>
          <a:p>
            <a:r>
              <a:rPr lang="en-US" sz="2800" dirty="0" smtClean="0"/>
              <a:t>Encouraging</a:t>
            </a:r>
            <a:r>
              <a:rPr lang="en-US" sz="2800" dirty="0">
                <a:effectLst>
                  <a:outerShdw blurRad="38100" dist="38100" dir="2700000" algn="tl">
                    <a:srgbClr val="000000">
                      <a:alpha val="43137"/>
                    </a:srgbClr>
                  </a:outerShdw>
                </a:effectLst>
              </a:rPr>
              <a:t> </a:t>
            </a:r>
            <a:r>
              <a:rPr lang="en-US" sz="2800" dirty="0" smtClean="0"/>
              <a:t>fertility awareness while respecting God’s plan for love within marriage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941" y="2400675"/>
            <a:ext cx="3807556" cy="25415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nodePh="1">
                                  <p:stCondLst>
                                    <p:cond delay="2000"/>
                                  </p:stCondLst>
                                  <p:endCondLst>
                                    <p:cond evt="begin" delay="0">
                                      <p:tn val="5"/>
                                    </p:cond>
                                  </p:endCondLst>
                                  <p:childTnLst>
                                    <p:set>
                                      <p:cBhvr>
                                        <p:cTn id="6" dur="1" fill="hold">
                                          <p:stCondLst>
                                            <p:cond delay="0"/>
                                          </p:stCondLst>
                                        </p:cTn>
                                        <p:tgtEl>
                                          <p:spTgt spid="167950"/>
                                        </p:tgtEl>
                                        <p:attrNameLst>
                                          <p:attrName>style.visibility</p:attrName>
                                        </p:attrNameLst>
                                      </p:cBhvr>
                                      <p:to>
                                        <p:strVal val="visible"/>
                                      </p:to>
                                    </p:set>
                                    <p:anim calcmode="lin" valueType="num">
                                      <p:cBhvr>
                                        <p:cTn id="7" dur="1000" fill="hold"/>
                                        <p:tgtEl>
                                          <p:spTgt spid="167950"/>
                                        </p:tgtEl>
                                        <p:attrNameLst>
                                          <p:attrName>ppt_w</p:attrName>
                                        </p:attrNameLst>
                                      </p:cBhvr>
                                      <p:tavLst>
                                        <p:tav tm="0">
                                          <p:val>
                                            <p:strVal val="#ppt_w+.3"/>
                                          </p:val>
                                        </p:tav>
                                        <p:tav tm="100000">
                                          <p:val>
                                            <p:strVal val="#ppt_w"/>
                                          </p:val>
                                        </p:tav>
                                      </p:tavLst>
                                    </p:anim>
                                    <p:anim calcmode="lin" valueType="num">
                                      <p:cBhvr>
                                        <p:cTn id="8" dur="1000" fill="hold"/>
                                        <p:tgtEl>
                                          <p:spTgt spid="167950"/>
                                        </p:tgtEl>
                                        <p:attrNameLst>
                                          <p:attrName>ppt_h</p:attrName>
                                        </p:attrNameLst>
                                      </p:cBhvr>
                                      <p:tavLst>
                                        <p:tav tm="0">
                                          <p:val>
                                            <p:strVal val="#ppt_h"/>
                                          </p:val>
                                        </p:tav>
                                        <p:tav tm="100000">
                                          <p:val>
                                            <p:strVal val="#ppt_h"/>
                                          </p:val>
                                        </p:tav>
                                      </p:tavLst>
                                    </p:anim>
                                    <p:animEffect transition="in" filter="fade">
                                      <p:cBhvr>
                                        <p:cTn id="9" dur="1000"/>
                                        <p:tgtEl>
                                          <p:spTgt spid="167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scene3d>
              <a:camera prst="orthographicFront"/>
              <a:lightRig rig="soft" dir="t">
                <a:rot lat="0" lon="0" rev="16800000"/>
              </a:lightRig>
            </a:scene3d>
            <a:sp3d prstMaterial="softEdge"/>
          </a:bodyPr>
          <a:lstStyle/>
          <a:p>
            <a:r>
              <a:rPr lang="en-US" dirty="0" smtClean="0">
                <a:ln w="0"/>
                <a:effectLst/>
              </a:rPr>
              <a:t>Reasons To Take A Class</a:t>
            </a:r>
            <a:endParaRPr lang="en-US" dirty="0">
              <a:ln w="0"/>
              <a:effectLst/>
            </a:endParaRPr>
          </a:p>
        </p:txBody>
      </p:sp>
      <p:sp>
        <p:nvSpPr>
          <p:cNvPr id="4" name="TextBox 3"/>
          <p:cNvSpPr txBox="1"/>
          <p:nvPr/>
        </p:nvSpPr>
        <p:spPr>
          <a:xfrm>
            <a:off x="0" y="1117725"/>
            <a:ext cx="8442251" cy="892552"/>
          </a:xfrm>
          <a:prstGeom prst="rect">
            <a:avLst/>
          </a:prstGeom>
          <a:noFill/>
        </p:spPr>
        <p:txBody>
          <a:bodyPr wrap="square" rtlCol="0">
            <a:spAutoFit/>
          </a:bodyPr>
          <a:lstStyle/>
          <a:p>
            <a:pPr marL="514350" indent="-514350" algn="l">
              <a:buAutoNum type="arabicPeriod"/>
            </a:pPr>
            <a:r>
              <a:rPr lang="en-US" sz="2600" dirty="0" smtClean="0"/>
              <a:t>Learn about reproductive health</a:t>
            </a:r>
          </a:p>
          <a:p>
            <a:pPr marL="514350" indent="-514350" algn="l">
              <a:buAutoNum type="arabicPeriod"/>
            </a:pPr>
            <a:r>
              <a:rPr lang="en-US" sz="2600" dirty="0" smtClean="0"/>
              <a:t>Confirm your personal signs of fertility</a:t>
            </a:r>
          </a:p>
        </p:txBody>
      </p:sp>
      <p:sp>
        <p:nvSpPr>
          <p:cNvPr id="5" name="TextBox 4"/>
          <p:cNvSpPr txBox="1"/>
          <p:nvPr/>
        </p:nvSpPr>
        <p:spPr>
          <a:xfrm>
            <a:off x="248874" y="2270280"/>
            <a:ext cx="8410353" cy="723275"/>
          </a:xfrm>
          <a:prstGeom prst="rect">
            <a:avLst/>
          </a:prstGeom>
          <a:noFill/>
          <a:effectLst/>
        </p:spPr>
        <p:txBody>
          <a:bodyPr wrap="square" rtlCol="0">
            <a:spAutoFit/>
            <a:scene3d>
              <a:camera prst="orthographicFront"/>
              <a:lightRig rig="threePt" dir="t"/>
            </a:scene3d>
            <a:sp3d>
              <a:contourClr>
                <a:schemeClr val="bg1"/>
              </a:contourClr>
            </a:sp3d>
          </a:bodyPr>
          <a:lstStyle/>
          <a:p>
            <a:r>
              <a:rPr lang="en-US" sz="4000" b="1" dirty="0" smtClean="0">
                <a:ln w="0"/>
                <a:solidFill>
                  <a:schemeClr val="bg1"/>
                </a:solidFill>
              </a:rPr>
              <a:t>Infertility</a:t>
            </a:r>
            <a:endParaRPr lang="en-US" sz="4000" b="1" dirty="0" smtClean="0">
              <a:ln w="0"/>
              <a:solidFill>
                <a:schemeClr val="bg1"/>
              </a:solidFill>
              <a:ea typeface="Arial" charset="0"/>
              <a:cs typeface="Arial" charset="0"/>
            </a:endParaRPr>
          </a:p>
        </p:txBody>
      </p:sp>
      <p:sp>
        <p:nvSpPr>
          <p:cNvPr id="6" name="TextBox 5"/>
          <p:cNvSpPr txBox="1"/>
          <p:nvPr/>
        </p:nvSpPr>
        <p:spPr>
          <a:xfrm>
            <a:off x="0" y="2966544"/>
            <a:ext cx="9144000" cy="4893647"/>
          </a:xfrm>
          <a:prstGeom prst="rect">
            <a:avLst/>
          </a:prstGeom>
          <a:noFill/>
        </p:spPr>
        <p:txBody>
          <a:bodyPr wrap="square" rtlCol="0">
            <a:spAutoFit/>
          </a:bodyPr>
          <a:lstStyle/>
          <a:p>
            <a:pPr marL="514350" indent="-514350" algn="l">
              <a:buFontTx/>
              <a:buAutoNum type="arabicPeriod"/>
            </a:pPr>
            <a:r>
              <a:rPr lang="en-US" sz="2600" dirty="0"/>
              <a:t>1 in 6 couples experience subpar </a:t>
            </a:r>
            <a:r>
              <a:rPr lang="en-US" sz="2600" dirty="0" smtClean="0"/>
              <a:t>fertility</a:t>
            </a:r>
          </a:p>
          <a:p>
            <a:pPr marL="514350" indent="-514350" algn="l">
              <a:buFontTx/>
              <a:buAutoNum type="arabicPeriod"/>
            </a:pPr>
            <a:endParaRPr lang="en-US" sz="2600" dirty="0"/>
          </a:p>
          <a:p>
            <a:pPr marL="514350" indent="-514350" algn="l">
              <a:buAutoNum type="arabicPeriod"/>
            </a:pPr>
            <a:r>
              <a:rPr lang="en-US" sz="2600" dirty="0" smtClean="0"/>
              <a:t>Inability to get pregnant (with frequent intercourse) for at least a year</a:t>
            </a:r>
          </a:p>
          <a:p>
            <a:pPr marL="514350" indent="-514350" algn="l">
              <a:buAutoNum type="arabicPeriod"/>
            </a:pPr>
            <a:endParaRPr lang="en-US" sz="2600" dirty="0"/>
          </a:p>
          <a:p>
            <a:pPr marL="514350" indent="-514350" algn="l">
              <a:buAutoNum type="arabicPeriod"/>
            </a:pPr>
            <a:r>
              <a:rPr lang="en-US" sz="2600" dirty="0" smtClean="0"/>
              <a:t>10 – 18% of couples have trouble getting pregnant or having a successful delivery</a:t>
            </a:r>
            <a:endParaRPr lang="en-US" sz="2600" dirty="0"/>
          </a:p>
          <a:p>
            <a:pPr marL="514350" indent="-514350" algn="l">
              <a:buAutoNum type="arabicPeriod"/>
            </a:pPr>
            <a:endParaRPr lang="en-US" sz="2600" dirty="0"/>
          </a:p>
          <a:p>
            <a:pPr marL="514350" indent="-514350" algn="l">
              <a:buFontTx/>
              <a:buAutoNum type="arabicPeriod"/>
            </a:pPr>
            <a:r>
              <a:rPr lang="en-US" sz="2600" dirty="0" smtClean="0"/>
              <a:t>⬆ after age 30     ⬆⬆ after age 35</a:t>
            </a:r>
            <a:endParaRPr lang="en-US" sz="2600" dirty="0"/>
          </a:p>
          <a:p>
            <a:pPr marL="514350" indent="-514350" algn="l">
              <a:buAutoNum type="arabicPeriod"/>
            </a:pPr>
            <a:endParaRPr lang="en-US" sz="2600" dirty="0" smtClean="0"/>
          </a:p>
          <a:p>
            <a:pPr marL="514350" indent="-514350" algn="l">
              <a:buAutoNum type="arabicPeriod"/>
            </a:pPr>
            <a:endParaRPr lang="en-US" sz="2600" dirty="0"/>
          </a:p>
          <a:p>
            <a:pPr marL="514350" indent="-514350" algn="l">
              <a:buAutoNum type="arabicPeriod"/>
            </a:pPr>
            <a:endParaRPr lang="en-US" sz="2600" dirty="0" smtClean="0"/>
          </a:p>
        </p:txBody>
      </p:sp>
    </p:spTree>
    <p:extLst>
      <p:ext uri="{BB962C8B-B14F-4D97-AF65-F5344CB8AC3E}">
        <p14:creationId xmlns:p14="http://schemas.microsoft.com/office/powerpoint/2010/main" val="148575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85850" y="285750"/>
            <a:ext cx="7010400" cy="707886"/>
          </a:xfrm>
          <a:prstGeom prst="rect">
            <a:avLst/>
          </a:prstGeom>
          <a:noFill/>
          <a:effectLst/>
        </p:spPr>
        <p:txBody>
          <a:bodyPr wrap="square" rtlCol="0">
            <a:spAutoFit/>
            <a:scene3d>
              <a:camera prst="orthographicFront"/>
              <a:lightRig rig="threePt" dir="t"/>
            </a:scene3d>
            <a:sp3d>
              <a:contourClr>
                <a:schemeClr val="bg1"/>
              </a:contourClr>
            </a:sp3d>
          </a:bodyPr>
          <a:lstStyle/>
          <a:p>
            <a:r>
              <a:rPr lang="en-US" sz="4000" b="1" dirty="0" smtClean="0">
                <a:solidFill>
                  <a:schemeClr val="bg1"/>
                </a:solidFill>
                <a:ea typeface="Arial" charset="0"/>
                <a:cs typeface="Arial" charset="0"/>
              </a:rPr>
              <a:t>Typical Cervical Fluid</a:t>
            </a:r>
            <a:endParaRPr lang="en-US" sz="4000" b="1" dirty="0">
              <a:solidFill>
                <a:schemeClr val="bg1"/>
              </a:solidFill>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1235609"/>
            <a:ext cx="6184900" cy="5082641"/>
          </a:xfrm>
          <a:prstGeom prst="rect">
            <a:avLst/>
          </a:prstGeom>
        </p:spPr>
      </p:pic>
    </p:spTree>
    <p:extLst>
      <p:ext uri="{BB962C8B-B14F-4D97-AF65-F5344CB8AC3E}">
        <p14:creationId xmlns:p14="http://schemas.microsoft.com/office/powerpoint/2010/main" val="874895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Autofit/>
            <a:scene3d>
              <a:camera prst="orthographicFront"/>
              <a:lightRig rig="soft" dir="t">
                <a:rot lat="0" lon="0" rev="16800000"/>
              </a:lightRig>
            </a:scene3d>
            <a:sp3d prstMaterial="softEdge">
              <a:extrusionClr>
                <a:schemeClr val="tx1"/>
              </a:extrusionClr>
            </a:sp3d>
          </a:bodyPr>
          <a:lstStyle/>
          <a:p>
            <a:r>
              <a:rPr lang="en-US" dirty="0" smtClean="0"/>
              <a:t>Ovulation and the Role of Cervical Fluid</a:t>
            </a:r>
            <a:endParaRPr lang="en-US" dirty="0"/>
          </a:p>
        </p:txBody>
      </p:sp>
      <p:sp>
        <p:nvSpPr>
          <p:cNvPr id="3" name="TextBox 2"/>
          <p:cNvSpPr txBox="1"/>
          <p:nvPr/>
        </p:nvSpPr>
        <p:spPr>
          <a:xfrm>
            <a:off x="457200" y="1649353"/>
            <a:ext cx="8686800" cy="4093428"/>
          </a:xfrm>
          <a:prstGeom prst="rect">
            <a:avLst/>
          </a:prstGeom>
          <a:noFill/>
        </p:spPr>
        <p:txBody>
          <a:bodyPr wrap="square" rtlCol="0">
            <a:spAutoFit/>
          </a:bodyPr>
          <a:lstStyle/>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r>
              <a:rPr lang="en-US" sz="2600" dirty="0" smtClean="0"/>
              <a:t>Ovulation is the release of an egg from the ovary.</a:t>
            </a:r>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endParaRPr lang="en-US" sz="2600" dirty="0" smtClean="0"/>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r>
              <a:rPr lang="en-US" sz="2600" dirty="0" smtClean="0"/>
              <a:t>It occurs on one day each cycle.</a:t>
            </a:r>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endParaRPr lang="en-US" sz="2600" dirty="0" smtClean="0"/>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r>
              <a:rPr lang="en-US" sz="2600" dirty="0" smtClean="0"/>
              <a:t>The egg lives only 12 to 24 hours.</a:t>
            </a:r>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endParaRPr lang="en-US" sz="2600" dirty="0" smtClean="0"/>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r>
              <a:rPr lang="en-US" sz="2600" dirty="0" smtClean="0"/>
              <a:t>Sperm need cervical fluid to survive.</a:t>
            </a:r>
          </a:p>
          <a:p>
            <a:pPr marL="514350" marR="0" lvl="0" indent="-514350" algn="l" defTabSz="914400" eaLnBrk="1" fontAlgn="auto" latinLnBrk="0" hangingPunct="1">
              <a:lnSpc>
                <a:spcPct val="100000"/>
              </a:lnSpc>
              <a:spcBef>
                <a:spcPts val="0"/>
              </a:spcBef>
              <a:spcAft>
                <a:spcPts val="0"/>
              </a:spcAft>
              <a:buClrTx/>
              <a:buSzTx/>
              <a:buFont typeface="Arial" charset="0"/>
              <a:buChar char="•"/>
              <a:tabLst/>
              <a:defRPr/>
            </a:pPr>
            <a:endParaRPr lang="en-US" sz="2600" dirty="0" smtClean="0"/>
          </a:p>
          <a:p>
            <a:pPr lvl="1" algn="l" eaLnBrk="1" fontAlgn="auto" hangingPunct="1">
              <a:spcBef>
                <a:spcPts val="0"/>
              </a:spcBef>
              <a:spcAft>
                <a:spcPts val="0"/>
              </a:spcAft>
            </a:pPr>
            <a:r>
              <a:rPr lang="en-US" sz="2600" dirty="0"/>
              <a:t>	</a:t>
            </a:r>
            <a:r>
              <a:rPr lang="en-US" sz="2600" dirty="0" smtClean="0"/>
              <a:t>Without it they die within hours.</a:t>
            </a:r>
            <a:br>
              <a:rPr lang="en-US" sz="2600" dirty="0" smtClean="0"/>
            </a:br>
            <a:r>
              <a:rPr lang="en-US" sz="2600" dirty="0" smtClean="0"/>
              <a:t>	With good cervical fluid, sperm can live 3 to 5 days.</a:t>
            </a:r>
          </a:p>
        </p:txBody>
      </p:sp>
    </p:spTree>
    <p:extLst>
      <p:ext uri="{BB962C8B-B14F-4D97-AF65-F5344CB8AC3E}">
        <p14:creationId xmlns:p14="http://schemas.microsoft.com/office/powerpoint/2010/main" val="20770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soft" dir="t">
                <a:rot lat="0" lon="0" rev="16800000"/>
              </a:lightRig>
            </a:scene3d>
            <a:sp3d prstMaterial="softEdge"/>
          </a:bodyPr>
          <a:lstStyle/>
          <a:p>
            <a:r>
              <a:rPr lang="en-US" dirty="0" smtClean="0"/>
              <a:t>Typical Temperature Pattern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20587"/>
          <a:stretch/>
        </p:blipFill>
        <p:spPr>
          <a:xfrm>
            <a:off x="612775" y="1632476"/>
            <a:ext cx="7918450" cy="4172901"/>
          </a:xfrm>
          <a:prstGeom prst="rect">
            <a:avLst/>
          </a:prstGeom>
        </p:spPr>
      </p:pic>
    </p:spTree>
    <p:extLst>
      <p:ext uri="{BB962C8B-B14F-4D97-AF65-F5344CB8AC3E}">
        <p14:creationId xmlns:p14="http://schemas.microsoft.com/office/powerpoint/2010/main" val="885513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soft" dir="t">
                <a:rot lat="0" lon="0" rev="16800000"/>
              </a:lightRig>
            </a:scene3d>
            <a:sp3d prstMaterial="softEdge"/>
          </a:bodyPr>
          <a:lstStyle/>
          <a:p>
            <a:r>
              <a:rPr lang="en-US" dirty="0" smtClean="0"/>
              <a:t>Check Your </a:t>
            </a:r>
            <a:br>
              <a:rPr lang="en-US" dirty="0" smtClean="0"/>
            </a:br>
            <a:r>
              <a:rPr lang="en-US" dirty="0" smtClean="0"/>
              <a:t>Temperature Pattern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9" y="1587759"/>
            <a:ext cx="8959502" cy="4085869"/>
          </a:xfrm>
          <a:prstGeom prst="rect">
            <a:avLst/>
          </a:prstGeom>
        </p:spPr>
      </p:pic>
      <p:sp>
        <p:nvSpPr>
          <p:cNvPr id="7" name="TextBox 6"/>
          <p:cNvSpPr txBox="1"/>
          <p:nvPr/>
        </p:nvSpPr>
        <p:spPr>
          <a:xfrm>
            <a:off x="457200" y="5911702"/>
            <a:ext cx="7878726" cy="523220"/>
          </a:xfrm>
          <a:prstGeom prst="rect">
            <a:avLst/>
          </a:prstGeom>
          <a:noFill/>
        </p:spPr>
        <p:txBody>
          <a:bodyPr wrap="square" rtlCol="0">
            <a:spAutoFit/>
          </a:bodyPr>
          <a:lstStyle/>
          <a:p>
            <a:r>
              <a:rPr lang="en-US" sz="2800" dirty="0" smtClean="0"/>
              <a:t>Do you have at least 10 high temps?</a:t>
            </a:r>
            <a:endParaRPr lang="en-US" sz="2800" dirty="0"/>
          </a:p>
        </p:txBody>
      </p:sp>
    </p:spTree>
    <p:extLst>
      <p:ext uri="{BB962C8B-B14F-4D97-AF65-F5344CB8AC3E}">
        <p14:creationId xmlns:p14="http://schemas.microsoft.com/office/powerpoint/2010/main" val="711657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0024" y="-67301"/>
            <a:ext cx="8229600" cy="1143000"/>
          </a:xfrm>
        </p:spPr>
        <p:txBody>
          <a:bodyPr>
            <a:scene3d>
              <a:camera prst="orthographicFront"/>
              <a:lightRig rig="soft" dir="t">
                <a:rot lat="0" lon="0" rev="16800000"/>
              </a:lightRig>
            </a:scene3d>
            <a:sp3d prstMaterial="softEdge"/>
          </a:bodyPr>
          <a:lstStyle/>
          <a:p>
            <a:r>
              <a:rPr lang="en-US" dirty="0" smtClean="0"/>
              <a:t>Hormones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511" b="43309"/>
          <a:stretch/>
        </p:blipFill>
        <p:spPr>
          <a:xfrm>
            <a:off x="943902" y="1075699"/>
            <a:ext cx="7390219" cy="251471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5273" b="3980"/>
          <a:stretch/>
        </p:blipFill>
        <p:spPr>
          <a:xfrm>
            <a:off x="943902" y="3976576"/>
            <a:ext cx="7366033" cy="2211574"/>
          </a:xfrm>
          <a:prstGeom prst="rect">
            <a:avLst/>
          </a:prstGeom>
        </p:spPr>
      </p:pic>
    </p:spTree>
    <p:extLst>
      <p:ext uri="{BB962C8B-B14F-4D97-AF65-F5344CB8AC3E}">
        <p14:creationId xmlns:p14="http://schemas.microsoft.com/office/powerpoint/2010/main" val="729044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76447" y="247650"/>
            <a:ext cx="8484781" cy="707886"/>
          </a:xfrm>
          <a:prstGeom prst="rect">
            <a:avLst/>
          </a:prstGeom>
          <a:noFill/>
        </p:spPr>
        <p:txBody>
          <a:bodyPr wrap="square" rtlCol="0">
            <a:spAutoFit/>
          </a:bodyPr>
          <a:lstStyle/>
          <a:p>
            <a:r>
              <a:rPr lang="en-US" sz="4000" b="1" dirty="0" smtClean="0">
                <a:solidFill>
                  <a:schemeClr val="bg1"/>
                </a:solidFill>
                <a:ea typeface="Arial" charset="0"/>
                <a:cs typeface="Arial" charset="0"/>
              </a:rPr>
              <a:t>Typical </a:t>
            </a:r>
            <a:r>
              <a:rPr lang="en-US" sz="4000" b="1" dirty="0" err="1" smtClean="0">
                <a:solidFill>
                  <a:schemeClr val="bg1"/>
                </a:solidFill>
                <a:ea typeface="Arial" charset="0"/>
                <a:cs typeface="Arial" charset="0"/>
              </a:rPr>
              <a:t>Sympto</a:t>
            </a:r>
            <a:r>
              <a:rPr lang="en-US" sz="4000" b="1" dirty="0" smtClean="0">
                <a:solidFill>
                  <a:schemeClr val="bg1"/>
                </a:solidFill>
                <a:ea typeface="Arial" charset="0"/>
                <a:cs typeface="Arial" charset="0"/>
              </a:rPr>
              <a:t>-Thermal Chart</a:t>
            </a:r>
            <a:endParaRPr lang="en-US" sz="4000" b="1" dirty="0">
              <a:solidFill>
                <a:schemeClr val="bg1"/>
              </a:solidFill>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63" y="1567415"/>
            <a:ext cx="7860347" cy="4663263"/>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4"/>
          <p:cNvSpPr>
            <a:spLocks noRot="1" noChangeArrowheads="1"/>
          </p:cNvSpPr>
          <p:nvPr/>
        </p:nvSpPr>
        <p:spPr bwMode="auto">
          <a:xfrm>
            <a:off x="457200" y="-121602"/>
            <a:ext cx="8229600" cy="1143000"/>
          </a:xfrm>
          <a:prstGeom prst="rect">
            <a:avLst/>
          </a:prstGeom>
          <a:noFill/>
          <a:ln w="9525">
            <a:noFill/>
            <a:miter lim="800000"/>
            <a:headEnd/>
            <a:tailEnd/>
          </a:ln>
          <a:effectLst/>
        </p:spPr>
        <p:txBody>
          <a:bodyPr anchor="ctr"/>
          <a:lstStyle/>
          <a:p>
            <a:pPr eaLnBrk="1" hangingPunct="1">
              <a:defRPr/>
            </a:pPr>
            <a:r>
              <a:rPr lang="en-US" sz="4000" b="1" dirty="0" smtClean="0">
                <a:solidFill>
                  <a:schemeClr val="bg1"/>
                </a:solidFill>
                <a:ea typeface="Arial" charset="0"/>
                <a:cs typeface="Arial" charset="0"/>
              </a:rPr>
              <a:t>Tools for S-T Method</a:t>
            </a:r>
            <a:endParaRPr lang="en-US" sz="4000" b="1" dirty="0">
              <a:solidFill>
                <a:schemeClr val="bg1"/>
              </a:solidFill>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00" y="1476064"/>
            <a:ext cx="2197100" cy="522553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21398"/>
            <a:ext cx="1187452" cy="112905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58" y="2318983"/>
            <a:ext cx="4580541" cy="4382616"/>
          </a:xfrm>
          <a:prstGeom prst="rect">
            <a:avLst/>
          </a:prstGeom>
        </p:spPr>
      </p:pic>
      <p:sp>
        <p:nvSpPr>
          <p:cNvPr id="13" name="TextBox 12"/>
          <p:cNvSpPr txBox="1"/>
          <p:nvPr/>
        </p:nvSpPr>
        <p:spPr>
          <a:xfrm>
            <a:off x="1736609" y="1403720"/>
            <a:ext cx="2942793" cy="553998"/>
          </a:xfrm>
          <a:prstGeom prst="rect">
            <a:avLst/>
          </a:prstGeom>
          <a:noFill/>
        </p:spPr>
        <p:txBody>
          <a:bodyPr wrap="none" rtlCol="0">
            <a:spAutoFit/>
          </a:bodyPr>
          <a:lstStyle/>
          <a:p>
            <a:r>
              <a:rPr lang="en-US" sz="3000" dirty="0" smtClean="0">
                <a:solidFill>
                  <a:schemeClr val="bg1"/>
                </a:solidFill>
              </a:rPr>
              <a:t>KINDARA   APP</a:t>
            </a:r>
            <a:endParaRPr lang="en-US" sz="3000" dirty="0">
              <a:solidFill>
                <a:schemeClr val="bg1"/>
              </a:solidFill>
            </a:endParaRPr>
          </a:p>
        </p:txBody>
      </p:sp>
    </p:spTree>
    <p:extLst>
      <p:ext uri="{BB962C8B-B14F-4D97-AF65-F5344CB8AC3E}">
        <p14:creationId xmlns:p14="http://schemas.microsoft.com/office/powerpoint/2010/main" val="173658927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5410" name="Object 2"/>
          <p:cNvGraphicFramePr>
            <a:graphicFrameLocks noChangeAspect="1"/>
          </p:cNvGraphicFramePr>
          <p:nvPr/>
        </p:nvGraphicFramePr>
        <p:xfrm>
          <a:off x="776177" y="1446028"/>
          <a:ext cx="7357729" cy="4922872"/>
        </p:xfrm>
        <a:graphic>
          <a:graphicData uri="http://schemas.openxmlformats.org/presentationml/2006/ole">
            <mc:AlternateContent xmlns:mc="http://schemas.openxmlformats.org/markup-compatibility/2006">
              <mc:Choice xmlns:v="urn:schemas-microsoft-com:vml" Requires="v">
                <p:oleObj spid="_x0000_s145540" name="Slide" r:id="rId4" imgW="4572180" imgH="3429001" progId="PowerPoint.Slide.8">
                  <p:embed/>
                </p:oleObj>
              </mc:Choice>
              <mc:Fallback>
                <p:oleObj name="Slide" r:id="rId4" imgW="4572180" imgH="3429001"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77" y="1446028"/>
                        <a:ext cx="7357729" cy="492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5"/>
          <p:cNvSpPr txBox="1">
            <a:spLocks noRot="1" noChangeArrowheads="1"/>
          </p:cNvSpPr>
          <p:nvPr/>
        </p:nvSpPr>
        <p:spPr>
          <a:xfrm>
            <a:off x="457200" y="274638"/>
            <a:ext cx="8229600" cy="1143000"/>
          </a:xfrm>
          <a:prstGeom prst="rect">
            <a:avLst/>
          </a:prstGeom>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a:ln w="11430"/>
                <a:solidFill>
                  <a:schemeClr val="bg1"/>
                </a:solidFill>
                <a:effectLst/>
                <a:uLnTx/>
                <a:uFillTx/>
                <a:ea typeface="Arial" charset="0"/>
                <a:cs typeface="Arial" charset="0"/>
              </a:rPr>
              <a:t>Ovulation Method Chart</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33" descr="MPj03168500000[1]"/>
          <p:cNvPicPr>
            <a:picLocks noChangeAspect="1" noChangeArrowheads="1"/>
          </p:cNvPicPr>
          <p:nvPr/>
        </p:nvPicPr>
        <p:blipFill>
          <a:blip r:embed="rId3" cstate="print"/>
          <a:srcRect/>
          <a:stretch>
            <a:fillRect/>
          </a:stretch>
        </p:blipFill>
        <p:spPr bwMode="auto">
          <a:xfrm>
            <a:off x="6545742" y="3140075"/>
            <a:ext cx="1882775" cy="2874963"/>
          </a:xfrm>
          <a:prstGeom prst="rect">
            <a:avLst/>
          </a:prstGeom>
          <a:ln>
            <a:noFill/>
          </a:ln>
          <a:effectLst>
            <a:outerShdw blurRad="292100" dist="139700" dir="2700000" algn="tl" rotWithShape="0">
              <a:srgbClr val="333333">
                <a:alpha val="65000"/>
              </a:srgbClr>
            </a:outerShdw>
            <a:softEdge rad="31750"/>
          </a:effectLst>
        </p:spPr>
      </p:pic>
      <p:pic>
        <p:nvPicPr>
          <p:cNvPr id="39939" name="Picture 28" descr="MPj04096070000[1]"/>
          <p:cNvPicPr>
            <a:picLocks noChangeAspect="1" noChangeArrowheads="1"/>
          </p:cNvPicPr>
          <p:nvPr/>
        </p:nvPicPr>
        <p:blipFill>
          <a:blip r:embed="rId4" cstate="print"/>
          <a:srcRect/>
          <a:stretch>
            <a:fillRect/>
          </a:stretch>
        </p:blipFill>
        <p:spPr bwMode="auto">
          <a:xfrm>
            <a:off x="3817938" y="4165600"/>
            <a:ext cx="3233737" cy="2162175"/>
          </a:xfrm>
          <a:prstGeom prst="rect">
            <a:avLst/>
          </a:prstGeom>
          <a:ln>
            <a:noFill/>
          </a:ln>
          <a:effectLst>
            <a:outerShdw blurRad="292100" dist="139700" dir="2700000" algn="tl" rotWithShape="0">
              <a:srgbClr val="333333">
                <a:alpha val="65000"/>
              </a:srgbClr>
            </a:outerShdw>
            <a:softEdge rad="31750"/>
          </a:effectLst>
        </p:spPr>
      </p:pic>
      <p:pic>
        <p:nvPicPr>
          <p:cNvPr id="39940" name="Picture 24" descr="MPj03863670000[1]"/>
          <p:cNvPicPr>
            <a:picLocks noChangeAspect="1" noChangeArrowheads="1"/>
          </p:cNvPicPr>
          <p:nvPr/>
        </p:nvPicPr>
        <p:blipFill>
          <a:blip r:embed="rId5" cstate="print"/>
          <a:srcRect/>
          <a:stretch>
            <a:fillRect/>
          </a:stretch>
        </p:blipFill>
        <p:spPr bwMode="auto">
          <a:xfrm>
            <a:off x="725488" y="928688"/>
            <a:ext cx="3422650" cy="5160962"/>
          </a:xfrm>
          <a:prstGeom prst="rect">
            <a:avLst/>
          </a:prstGeom>
          <a:ln>
            <a:noFill/>
          </a:ln>
          <a:effectLst>
            <a:outerShdw blurRad="292100" dist="139700" dir="2700000" algn="tl" rotWithShape="0">
              <a:srgbClr val="333333">
                <a:alpha val="65000"/>
              </a:srgbClr>
            </a:outerShdw>
            <a:softEdge rad="31750"/>
          </a:effectLst>
        </p:spPr>
      </p:pic>
      <p:pic>
        <p:nvPicPr>
          <p:cNvPr id="39941" name="Picture 26" descr="MPj04021680000[1]"/>
          <p:cNvPicPr>
            <a:picLocks noChangeAspect="1" noChangeArrowheads="1"/>
          </p:cNvPicPr>
          <p:nvPr/>
        </p:nvPicPr>
        <p:blipFill>
          <a:blip r:embed="rId6" cstate="print"/>
          <a:srcRect/>
          <a:stretch>
            <a:fillRect/>
          </a:stretch>
        </p:blipFill>
        <p:spPr bwMode="auto">
          <a:xfrm>
            <a:off x="5054600" y="3295650"/>
            <a:ext cx="1500188" cy="1000125"/>
          </a:xfrm>
          <a:prstGeom prst="rect">
            <a:avLst/>
          </a:prstGeom>
          <a:ln>
            <a:noFill/>
          </a:ln>
          <a:effectLst>
            <a:outerShdw blurRad="292100" dist="139700" dir="2700000" algn="tl" rotWithShape="0">
              <a:srgbClr val="333333">
                <a:alpha val="65000"/>
              </a:srgbClr>
            </a:outerShdw>
            <a:softEdge rad="31750"/>
          </a:effectLst>
        </p:spPr>
      </p:pic>
      <p:pic>
        <p:nvPicPr>
          <p:cNvPr id="39942" name="Picture 27" descr="MPj04074160000[1]"/>
          <p:cNvPicPr>
            <a:picLocks noChangeAspect="1" noChangeArrowheads="1"/>
          </p:cNvPicPr>
          <p:nvPr/>
        </p:nvPicPr>
        <p:blipFill>
          <a:blip r:embed="rId7" cstate="print"/>
          <a:srcRect/>
          <a:stretch>
            <a:fillRect/>
          </a:stretch>
        </p:blipFill>
        <p:spPr bwMode="auto">
          <a:xfrm>
            <a:off x="3360738" y="974725"/>
            <a:ext cx="1189037" cy="1782763"/>
          </a:xfrm>
          <a:prstGeom prst="rect">
            <a:avLst/>
          </a:prstGeom>
          <a:ln>
            <a:noFill/>
          </a:ln>
          <a:effectLst>
            <a:outerShdw blurRad="292100" dist="139700" dir="2700000" algn="tl" rotWithShape="0">
              <a:srgbClr val="333333">
                <a:alpha val="65000"/>
              </a:srgbClr>
            </a:outerShdw>
            <a:softEdge rad="31750"/>
          </a:effectLst>
        </p:spPr>
      </p:pic>
      <p:pic>
        <p:nvPicPr>
          <p:cNvPr id="39943" name="Picture 30" descr="MPj04089790000[1]"/>
          <p:cNvPicPr>
            <a:picLocks noChangeAspect="1" noChangeArrowheads="1"/>
          </p:cNvPicPr>
          <p:nvPr/>
        </p:nvPicPr>
        <p:blipFill>
          <a:blip r:embed="rId8" cstate="print"/>
          <a:srcRect/>
          <a:stretch>
            <a:fillRect/>
          </a:stretch>
        </p:blipFill>
        <p:spPr bwMode="auto">
          <a:xfrm>
            <a:off x="4510088" y="965200"/>
            <a:ext cx="3792537" cy="2530475"/>
          </a:xfrm>
          <a:prstGeom prst="rect">
            <a:avLst/>
          </a:prstGeom>
          <a:ln>
            <a:noFill/>
          </a:ln>
          <a:effectLst>
            <a:outerShdw blurRad="292100" dist="139700" dir="2700000" algn="tl" rotWithShape="0">
              <a:srgbClr val="333333">
                <a:alpha val="65000"/>
              </a:srgbClr>
            </a:outerShdw>
            <a:softEdge rad="31750"/>
          </a:effectLst>
        </p:spPr>
      </p:pic>
      <p:pic>
        <p:nvPicPr>
          <p:cNvPr id="39944" name="Picture 29" descr="MPj04093600000[1]"/>
          <p:cNvPicPr>
            <a:picLocks noChangeAspect="1" noChangeArrowheads="1"/>
          </p:cNvPicPr>
          <p:nvPr/>
        </p:nvPicPr>
        <p:blipFill>
          <a:blip r:embed="rId9" cstate="print"/>
          <a:srcRect/>
          <a:stretch>
            <a:fillRect/>
          </a:stretch>
        </p:blipFill>
        <p:spPr bwMode="auto">
          <a:xfrm>
            <a:off x="3844925" y="2700338"/>
            <a:ext cx="1209675" cy="1812925"/>
          </a:xfrm>
          <a:prstGeom prst="rect">
            <a:avLst/>
          </a:prstGeom>
          <a:ln>
            <a:noFill/>
          </a:ln>
          <a:effectLst>
            <a:outerShdw blurRad="292100" dist="139700" dir="2700000" algn="tl" rotWithShape="0">
              <a:srgbClr val="333333">
                <a:alpha val="65000"/>
              </a:srgbClr>
            </a:outerShdw>
            <a:softEdge rad="31750"/>
          </a:effectLst>
        </p:spPr>
      </p:pic>
      <p:sp>
        <p:nvSpPr>
          <p:cNvPr id="7174" name="Rectangle 6"/>
          <p:cNvSpPr>
            <a:spLocks noGrp="1" noChangeArrowheads="1"/>
          </p:cNvSpPr>
          <p:nvPr>
            <p:ph type="ctrTitle"/>
          </p:nvPr>
        </p:nvSpPr>
        <p:spPr>
          <a:xfrm>
            <a:off x="683253" y="0"/>
            <a:ext cx="7982282" cy="893135"/>
          </a:xfrm>
          <a:effectLst/>
        </p:spPr>
        <p:txBody>
          <a:bodyPr>
            <a:normAutofit/>
            <a:scene3d>
              <a:camera prst="orthographicFront"/>
              <a:lightRig rig="soft" dir="t">
                <a:rot lat="0" lon="0" rev="16800000"/>
              </a:lightRig>
            </a:scene3d>
            <a:sp3d prstMaterial="softEdge"/>
          </a:bodyPr>
          <a:lstStyle/>
          <a:p>
            <a:pPr eaLnBrk="1" hangingPunct="1">
              <a:defRPr/>
            </a:pPr>
            <a:r>
              <a:rPr lang="en-US" cap="none" dirty="0">
                <a:ln w="11430"/>
                <a:effectLst/>
              </a:rPr>
              <a:t>Achieving Pregnancy</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a:xfrm>
            <a:off x="421239" y="469847"/>
            <a:ext cx="5969287" cy="1143000"/>
          </a:xfrm>
        </p:spPr>
        <p:txBody>
          <a:bodyPr vert="horz" anchor="ctr">
            <a:normAutofit/>
            <a:scene3d>
              <a:camera prst="orthographicFront"/>
              <a:lightRig rig="soft" dir="t">
                <a:rot lat="0" lon="0" rev="16800000"/>
              </a:lightRig>
            </a:scene3d>
            <a:sp3d prstMaterial="softEdge"/>
          </a:bodyPr>
          <a:lstStyle/>
          <a:p>
            <a:pPr>
              <a:defRPr/>
            </a:pPr>
            <a:r>
              <a:rPr lang="en-US" sz="4000" dirty="0">
                <a:solidFill>
                  <a:schemeClr val="bg1"/>
                </a:solidFill>
                <a:effectLst/>
                <a:latin typeface="Arial" charset="0"/>
                <a:ea typeface="Arial" charset="0"/>
                <a:cs typeface="Arial" charset="0"/>
              </a:rPr>
              <a:t>When You Marry</a:t>
            </a:r>
          </a:p>
        </p:txBody>
      </p:sp>
      <p:sp>
        <p:nvSpPr>
          <p:cNvPr id="167945" name="Rectangle 9"/>
          <p:cNvSpPr>
            <a:spLocks noChangeArrowheads="1"/>
          </p:cNvSpPr>
          <p:nvPr/>
        </p:nvSpPr>
        <p:spPr bwMode="auto">
          <a:xfrm>
            <a:off x="1520487" y="3635482"/>
            <a:ext cx="4133850" cy="120032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ct val="90000"/>
              </a:lnSpc>
              <a:buClr>
                <a:schemeClr val="tx1">
                  <a:shade val="95000"/>
                </a:schemeClr>
              </a:buClr>
              <a:buSzPct val="65000"/>
              <a:defRPr/>
            </a:pPr>
            <a:r>
              <a:rPr lang="en-US" sz="2000" b="1" spc="150" dirty="0">
                <a:ln w="11430"/>
                <a:solidFill>
                  <a:srgbClr val="F8F8F8"/>
                </a:solidFill>
                <a:latin typeface="Arial" panose="020B0604020202020204" pitchFamily="34" charset="0"/>
                <a:cs typeface="Arial" panose="020B0604020202020204" pitchFamily="34" charset="0"/>
              </a:rPr>
              <a:t>“Will you love and honor each other as man and wife for the rest of your life?”</a:t>
            </a:r>
          </a:p>
        </p:txBody>
      </p:sp>
      <p:sp>
        <p:nvSpPr>
          <p:cNvPr id="167946" name="Rectangle 10"/>
          <p:cNvSpPr>
            <a:spLocks noChangeArrowheads="1"/>
          </p:cNvSpPr>
          <p:nvPr/>
        </p:nvSpPr>
        <p:spPr bwMode="auto">
          <a:xfrm>
            <a:off x="1528424" y="5040991"/>
            <a:ext cx="3908425" cy="64633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ct val="90000"/>
              </a:lnSpc>
              <a:buClr>
                <a:schemeClr val="tx1">
                  <a:shade val="95000"/>
                </a:schemeClr>
              </a:buClr>
              <a:buSzPct val="65000"/>
              <a:defRPr/>
            </a:pPr>
            <a:r>
              <a:rPr lang="en-US" sz="2000" b="1" spc="150" dirty="0">
                <a:ln w="11430"/>
                <a:solidFill>
                  <a:srgbClr val="F8F8F8"/>
                </a:solidFill>
                <a:latin typeface="Arial" panose="020B0604020202020204" pitchFamily="34" charset="0"/>
                <a:cs typeface="Arial" panose="020B0604020202020204" pitchFamily="34" charset="0"/>
              </a:rPr>
              <a:t>“Will you accept children lovingly from God?”</a:t>
            </a:r>
          </a:p>
        </p:txBody>
      </p:sp>
      <p:sp>
        <p:nvSpPr>
          <p:cNvPr id="167947" name="Rectangle 11"/>
          <p:cNvSpPr>
            <a:spLocks noRot="1" noChangeArrowheads="1"/>
          </p:cNvSpPr>
          <p:nvPr/>
        </p:nvSpPr>
        <p:spPr bwMode="auto">
          <a:xfrm>
            <a:off x="6085547" y="2184337"/>
            <a:ext cx="1537878"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latin typeface="Calisto MT" pitchFamily="18" charset="0"/>
              </a:rPr>
              <a:t>Free</a:t>
            </a:r>
          </a:p>
        </p:txBody>
      </p:sp>
      <p:sp>
        <p:nvSpPr>
          <p:cNvPr id="167949" name="Rectangle 13"/>
          <p:cNvSpPr>
            <a:spLocks noRot="1" noChangeArrowheads="1"/>
          </p:cNvSpPr>
          <p:nvPr/>
        </p:nvSpPr>
        <p:spPr bwMode="auto">
          <a:xfrm>
            <a:off x="5715678" y="3875766"/>
            <a:ext cx="2277618"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latin typeface="Calisto MT" pitchFamily="18" charset="0"/>
              </a:rPr>
              <a:t>Faithful</a:t>
            </a:r>
          </a:p>
        </p:txBody>
      </p:sp>
      <p:sp>
        <p:nvSpPr>
          <p:cNvPr id="167950" name="Rectangle 14"/>
          <p:cNvSpPr>
            <a:spLocks noRot="1" noChangeArrowheads="1"/>
          </p:cNvSpPr>
          <p:nvPr/>
        </p:nvSpPr>
        <p:spPr bwMode="auto">
          <a:xfrm>
            <a:off x="5849242" y="5117191"/>
            <a:ext cx="2010490" cy="517525"/>
          </a:xfrm>
          <a:prstGeom prst="rect">
            <a:avLst/>
          </a:prstGeom>
          <a:noFill/>
          <a:ln w="9525">
            <a:noFill/>
            <a:miter lim="800000"/>
            <a:headEnd/>
            <a:tailEnd/>
          </a:ln>
          <a:effectLst>
            <a:outerShdw dist="35921" dir="2700000" algn="ctr" rotWithShape="0">
              <a:schemeClr val="bg2"/>
            </a:outerShdw>
          </a:effec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latin typeface="Calisto MT" pitchFamily="18" charset="0"/>
              </a:rPr>
              <a:t>Fruitful</a:t>
            </a:r>
          </a:p>
        </p:txBody>
      </p:sp>
      <p:sp>
        <p:nvSpPr>
          <p:cNvPr id="12" name="TextBox 11"/>
          <p:cNvSpPr txBox="1"/>
          <p:nvPr/>
        </p:nvSpPr>
        <p:spPr>
          <a:xfrm>
            <a:off x="1541125" y="2131285"/>
            <a:ext cx="4407612" cy="124649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548640" indent="-411480" algn="l">
              <a:lnSpc>
                <a:spcPts val="4500"/>
              </a:lnSpc>
              <a:spcBef>
                <a:spcPts val="0"/>
              </a:spcBef>
            </a:pPr>
            <a:r>
              <a:rPr lang="en-US" sz="2000" b="1" spc="150" dirty="0">
                <a:ln w="11430"/>
                <a:solidFill>
                  <a:srgbClr val="F8F8F8"/>
                </a:solidFill>
                <a:latin typeface="Arial" panose="020B0604020202020204" pitchFamily="34" charset="0"/>
                <a:cs typeface="Arial" panose="020B0604020202020204" pitchFamily="34" charset="0"/>
              </a:rPr>
              <a:t>“Have you come freely,</a:t>
            </a:r>
          </a:p>
          <a:p>
            <a:pPr marL="548640" indent="-411480" algn="l">
              <a:lnSpc>
                <a:spcPts val="4500"/>
              </a:lnSpc>
              <a:spcBef>
                <a:spcPts val="0"/>
              </a:spcBef>
            </a:pPr>
            <a:r>
              <a:rPr lang="en-US" sz="2000" b="1" spc="150" dirty="0">
                <a:ln w="11430"/>
                <a:solidFill>
                  <a:srgbClr val="F8F8F8"/>
                </a:solidFill>
                <a:latin typeface="Arial" panose="020B0604020202020204" pitchFamily="34" charset="0"/>
                <a:cs typeface="Arial" panose="020B0604020202020204" pitchFamily="34" charset="0"/>
              </a:rPr>
              <a:t>    without reservation?”</a:t>
            </a:r>
          </a:p>
        </p:txBody>
      </p:sp>
      <p:sp>
        <p:nvSpPr>
          <p:cNvPr id="14" name="Rectangle 13"/>
          <p:cNvSpPr/>
          <p:nvPr/>
        </p:nvSpPr>
        <p:spPr>
          <a:xfrm>
            <a:off x="6228481" y="2821605"/>
            <a:ext cx="1252010"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latin typeface="Calisto MT" pitchFamily="18" charset="0"/>
              </a:rPr>
              <a:t>Total</a:t>
            </a:r>
          </a:p>
        </p:txBody>
      </p:sp>
      <p:pic>
        <p:nvPicPr>
          <p:cNvPr id="15" name="Picture 14" descr="wedding hands3.jpg"/>
          <p:cNvPicPr>
            <a:picLocks noChangeAspect="1"/>
          </p:cNvPicPr>
          <p:nvPr/>
        </p:nvPicPr>
        <p:blipFill>
          <a:blip r:embed="rId3" cstate="print"/>
          <a:stretch>
            <a:fillRect/>
          </a:stretch>
        </p:blipFill>
        <p:spPr>
          <a:xfrm>
            <a:off x="6373617" y="449837"/>
            <a:ext cx="1928117" cy="1289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57268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2000"/>
                                  </p:stCondLst>
                                  <p:childTnLst>
                                    <p:set>
                                      <p:cBhvr>
                                        <p:cTn id="12" dur="1" fill="hold">
                                          <p:stCondLst>
                                            <p:cond delay="0"/>
                                          </p:stCondLst>
                                        </p:cTn>
                                        <p:tgtEl>
                                          <p:spTgt spid="167947"/>
                                        </p:tgtEl>
                                        <p:attrNameLst>
                                          <p:attrName>style.visibility</p:attrName>
                                        </p:attrNameLst>
                                      </p:cBhvr>
                                      <p:to>
                                        <p:strVal val="visible"/>
                                      </p:to>
                                    </p:set>
                                    <p:anim calcmode="lin" valueType="num">
                                      <p:cBhvr>
                                        <p:cTn id="13" dur="1000" fill="hold"/>
                                        <p:tgtEl>
                                          <p:spTgt spid="167947"/>
                                        </p:tgtEl>
                                        <p:attrNameLst>
                                          <p:attrName>ppt_w</p:attrName>
                                        </p:attrNameLst>
                                      </p:cBhvr>
                                      <p:tavLst>
                                        <p:tav tm="0">
                                          <p:val>
                                            <p:strVal val="#ppt_w+.3"/>
                                          </p:val>
                                        </p:tav>
                                        <p:tav tm="100000">
                                          <p:val>
                                            <p:strVal val="#ppt_w"/>
                                          </p:val>
                                        </p:tav>
                                      </p:tavLst>
                                    </p:anim>
                                    <p:anim calcmode="lin" valueType="num">
                                      <p:cBhvr>
                                        <p:cTn id="14" dur="1000" fill="hold"/>
                                        <p:tgtEl>
                                          <p:spTgt spid="167947"/>
                                        </p:tgtEl>
                                        <p:attrNameLst>
                                          <p:attrName>ppt_h</p:attrName>
                                        </p:attrNameLst>
                                      </p:cBhvr>
                                      <p:tavLst>
                                        <p:tav tm="0">
                                          <p:val>
                                            <p:strVal val="#ppt_h"/>
                                          </p:val>
                                        </p:tav>
                                        <p:tav tm="100000">
                                          <p:val>
                                            <p:strVal val="#ppt_h"/>
                                          </p:val>
                                        </p:tav>
                                      </p:tavLst>
                                    </p:anim>
                                    <p:animEffect transition="in" filter="fade">
                                      <p:cBhvr>
                                        <p:cTn id="15" dur="1000"/>
                                        <p:tgtEl>
                                          <p:spTgt spid="16794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anim calcmode="lin" valueType="num">
                                      <p:cBhvr>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3" presetID="50" presetClass="entr" presetSubtype="0" decel="100000" fill="hold" grpId="0" nodeType="withEffect">
                                  <p:stCondLst>
                                    <p:cond delay="4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3"/>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7945">
                                            <p:txEl>
                                              <p:pRg st="0" end="0"/>
                                            </p:txEl>
                                          </p:spTgt>
                                        </p:tgtEl>
                                        <p:attrNameLst>
                                          <p:attrName>style.visibility</p:attrName>
                                        </p:attrNameLst>
                                      </p:cBhvr>
                                      <p:to>
                                        <p:strVal val="visible"/>
                                      </p:to>
                                    </p:set>
                                    <p:animEffect transition="in" filter="fade">
                                      <p:cBhvr>
                                        <p:cTn id="32" dur="1000"/>
                                        <p:tgtEl>
                                          <p:spTgt spid="167945">
                                            <p:txEl>
                                              <p:pRg st="0" end="0"/>
                                            </p:txEl>
                                          </p:spTgt>
                                        </p:tgtEl>
                                      </p:cBhvr>
                                    </p:animEffect>
                                    <p:anim calcmode="lin" valueType="num">
                                      <p:cBhvr>
                                        <p:cTn id="33" dur="1000" fill="hold"/>
                                        <p:tgtEl>
                                          <p:spTgt spid="16794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7945">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0" presetClass="entr" presetSubtype="0" decel="100000" fill="hold" grpId="0" nodeType="afterEffect">
                                  <p:stCondLst>
                                    <p:cond delay="2000"/>
                                  </p:stCondLst>
                                  <p:childTnLst>
                                    <p:set>
                                      <p:cBhvr>
                                        <p:cTn id="37" dur="1" fill="hold">
                                          <p:stCondLst>
                                            <p:cond delay="0"/>
                                          </p:stCondLst>
                                        </p:cTn>
                                        <p:tgtEl>
                                          <p:spTgt spid="167949"/>
                                        </p:tgtEl>
                                        <p:attrNameLst>
                                          <p:attrName>style.visibility</p:attrName>
                                        </p:attrNameLst>
                                      </p:cBhvr>
                                      <p:to>
                                        <p:strVal val="visible"/>
                                      </p:to>
                                    </p:set>
                                    <p:anim calcmode="lin" valueType="num">
                                      <p:cBhvr>
                                        <p:cTn id="38" dur="1000" fill="hold"/>
                                        <p:tgtEl>
                                          <p:spTgt spid="167949"/>
                                        </p:tgtEl>
                                        <p:attrNameLst>
                                          <p:attrName>ppt_w</p:attrName>
                                        </p:attrNameLst>
                                      </p:cBhvr>
                                      <p:tavLst>
                                        <p:tav tm="0">
                                          <p:val>
                                            <p:strVal val="#ppt_w+.3"/>
                                          </p:val>
                                        </p:tav>
                                        <p:tav tm="100000">
                                          <p:val>
                                            <p:strVal val="#ppt_w"/>
                                          </p:val>
                                        </p:tav>
                                      </p:tavLst>
                                    </p:anim>
                                    <p:anim calcmode="lin" valueType="num">
                                      <p:cBhvr>
                                        <p:cTn id="39" dur="1000" fill="hold"/>
                                        <p:tgtEl>
                                          <p:spTgt spid="167949"/>
                                        </p:tgtEl>
                                        <p:attrNameLst>
                                          <p:attrName>ppt_h</p:attrName>
                                        </p:attrNameLst>
                                      </p:cBhvr>
                                      <p:tavLst>
                                        <p:tav tm="0">
                                          <p:val>
                                            <p:strVal val="#ppt_h"/>
                                          </p:val>
                                        </p:tav>
                                        <p:tav tm="100000">
                                          <p:val>
                                            <p:strVal val="#ppt_h"/>
                                          </p:val>
                                        </p:tav>
                                      </p:tavLst>
                                    </p:anim>
                                    <p:animEffect transition="in" filter="fade">
                                      <p:cBhvr>
                                        <p:cTn id="40" dur="1000"/>
                                        <p:tgtEl>
                                          <p:spTgt spid="16794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7946">
                                            <p:txEl>
                                              <p:pRg st="0" end="0"/>
                                            </p:txEl>
                                          </p:spTgt>
                                        </p:tgtEl>
                                        <p:attrNameLst>
                                          <p:attrName>style.visibility</p:attrName>
                                        </p:attrNameLst>
                                      </p:cBhvr>
                                      <p:to>
                                        <p:strVal val="visible"/>
                                      </p:to>
                                    </p:set>
                                    <p:animEffect transition="in" filter="fade">
                                      <p:cBhvr>
                                        <p:cTn id="45" dur="1000"/>
                                        <p:tgtEl>
                                          <p:spTgt spid="167946">
                                            <p:txEl>
                                              <p:pRg st="0" end="0"/>
                                            </p:txEl>
                                          </p:spTgt>
                                        </p:tgtEl>
                                      </p:cBhvr>
                                    </p:animEffect>
                                    <p:anim calcmode="lin" valueType="num">
                                      <p:cBhvr>
                                        <p:cTn id="46" dur="1000" fill="hold"/>
                                        <p:tgtEl>
                                          <p:spTgt spid="16794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67946">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50" presetClass="entr" presetSubtype="0" decel="100000" fill="hold" grpId="0" nodeType="afterEffect">
                                  <p:stCondLst>
                                    <p:cond delay="2000"/>
                                  </p:stCondLst>
                                  <p:childTnLst>
                                    <p:set>
                                      <p:cBhvr>
                                        <p:cTn id="50" dur="1" fill="hold">
                                          <p:stCondLst>
                                            <p:cond delay="0"/>
                                          </p:stCondLst>
                                        </p:cTn>
                                        <p:tgtEl>
                                          <p:spTgt spid="167950"/>
                                        </p:tgtEl>
                                        <p:attrNameLst>
                                          <p:attrName>style.visibility</p:attrName>
                                        </p:attrNameLst>
                                      </p:cBhvr>
                                      <p:to>
                                        <p:strVal val="visible"/>
                                      </p:to>
                                    </p:set>
                                    <p:anim calcmode="lin" valueType="num">
                                      <p:cBhvr>
                                        <p:cTn id="51" dur="1000" fill="hold"/>
                                        <p:tgtEl>
                                          <p:spTgt spid="167950"/>
                                        </p:tgtEl>
                                        <p:attrNameLst>
                                          <p:attrName>ppt_w</p:attrName>
                                        </p:attrNameLst>
                                      </p:cBhvr>
                                      <p:tavLst>
                                        <p:tav tm="0">
                                          <p:val>
                                            <p:strVal val="#ppt_w+.3"/>
                                          </p:val>
                                        </p:tav>
                                        <p:tav tm="100000">
                                          <p:val>
                                            <p:strVal val="#ppt_w"/>
                                          </p:val>
                                        </p:tav>
                                      </p:tavLst>
                                    </p:anim>
                                    <p:anim calcmode="lin" valueType="num">
                                      <p:cBhvr>
                                        <p:cTn id="52" dur="1000" fill="hold"/>
                                        <p:tgtEl>
                                          <p:spTgt spid="167950"/>
                                        </p:tgtEl>
                                        <p:attrNameLst>
                                          <p:attrName>ppt_h</p:attrName>
                                        </p:attrNameLst>
                                      </p:cBhvr>
                                      <p:tavLst>
                                        <p:tav tm="0">
                                          <p:val>
                                            <p:strVal val="#ppt_h"/>
                                          </p:val>
                                        </p:tav>
                                        <p:tav tm="100000">
                                          <p:val>
                                            <p:strVal val="#ppt_h"/>
                                          </p:val>
                                        </p:tav>
                                      </p:tavLst>
                                    </p:anim>
                                    <p:animEffect transition="in" filter="fade">
                                      <p:cBhvr>
                                        <p:cTn id="53" dur="1000"/>
                                        <p:tgtEl>
                                          <p:spTgt spid="167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7" grpId="0"/>
      <p:bldP spid="167949" grpId="0"/>
      <p:bldP spid="167950" grpId="0"/>
      <p:bldP spid="12" grpId="0" build="p" bldLvl="5"/>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a:scene3d>
              <a:camera prst="orthographicFront"/>
              <a:lightRig rig="soft" dir="t">
                <a:rot lat="0" lon="0" rev="16800000"/>
              </a:lightRig>
            </a:scene3d>
            <a:sp3d prstMaterial="softEdge"/>
          </a:bodyPr>
          <a:lstStyle/>
          <a:p>
            <a:r>
              <a:rPr lang="en-US" dirty="0" smtClean="0">
                <a:effectLst/>
              </a:rPr>
              <a:t>When does ovulation occur?</a:t>
            </a:r>
            <a:endParaRPr lang="en-US" dirty="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85" y="1417638"/>
            <a:ext cx="7235429" cy="4900489"/>
          </a:xfrm>
          <a:prstGeom prst="rect">
            <a:avLst/>
          </a:prstGeom>
        </p:spPr>
      </p:pic>
    </p:spTree>
    <p:extLst>
      <p:ext uri="{BB962C8B-B14F-4D97-AF65-F5344CB8AC3E}">
        <p14:creationId xmlns:p14="http://schemas.microsoft.com/office/powerpoint/2010/main" val="107993201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73"/>
          <p:cNvGrpSpPr>
            <a:grpSpLocks/>
          </p:cNvGrpSpPr>
          <p:nvPr/>
        </p:nvGrpSpPr>
        <p:grpSpPr bwMode="auto">
          <a:xfrm>
            <a:off x="790180" y="880110"/>
            <a:ext cx="7563642" cy="5490210"/>
            <a:chOff x="558" y="804"/>
            <a:chExt cx="4662" cy="3384"/>
          </a:xfrm>
        </p:grpSpPr>
        <p:sp>
          <p:nvSpPr>
            <p:cNvPr id="7" name="AutoShape 72"/>
            <p:cNvSpPr>
              <a:spLocks noChangeArrowheads="1"/>
            </p:cNvSpPr>
            <p:nvPr/>
          </p:nvSpPr>
          <p:spPr bwMode="auto">
            <a:xfrm>
              <a:off x="558" y="804"/>
              <a:ext cx="4662" cy="3384"/>
            </a:xfrm>
            <a:prstGeom prst="roundRect">
              <a:avLst>
                <a:gd name="adj" fmla="val 2481"/>
              </a:avLst>
            </a:prstGeom>
            <a:solidFill>
              <a:schemeClr val="tx1"/>
            </a:solidFill>
            <a:ln w="9525">
              <a:solidFill>
                <a:schemeClr val="tx1"/>
              </a:solidFill>
              <a:round/>
              <a:headEnd/>
              <a:tailEnd/>
            </a:ln>
            <a:effectLst/>
          </p:spPr>
          <p:txBody>
            <a:bodyPr wrap="none" anchor="ctr"/>
            <a:lstStyle/>
            <a:p>
              <a:endParaRPr lang="en-US"/>
            </a:p>
          </p:txBody>
        </p:sp>
        <p:pic>
          <p:nvPicPr>
            <p:cNvPr id="8" name="Picture 71"/>
            <p:cNvPicPr>
              <a:picLocks noChangeAspect="1" noChangeArrowheads="1"/>
            </p:cNvPicPr>
            <p:nvPr/>
          </p:nvPicPr>
          <p:blipFill>
            <a:blip r:embed="rId3" cstate="print"/>
            <a:srcRect/>
            <a:stretch>
              <a:fillRect/>
            </a:stretch>
          </p:blipFill>
          <p:spPr bwMode="auto">
            <a:xfrm>
              <a:off x="606" y="837"/>
              <a:ext cx="4566" cy="3302"/>
            </a:xfrm>
            <a:prstGeom prst="rect">
              <a:avLst/>
            </a:prstGeom>
            <a:noFill/>
            <a:ln w="9525">
              <a:noFill/>
              <a:miter lim="800000"/>
              <a:headEnd/>
              <a:tailEnd/>
            </a:ln>
            <a:effectLst/>
          </p:spPr>
        </p:pic>
      </p:grpSp>
      <p:sp>
        <p:nvSpPr>
          <p:cNvPr id="9" name="Rectangle 4"/>
          <p:cNvSpPr>
            <a:spLocks noRot="1" noChangeArrowheads="1"/>
          </p:cNvSpPr>
          <p:nvPr/>
        </p:nvSpPr>
        <p:spPr bwMode="auto">
          <a:xfrm>
            <a:off x="457200" y="-121602"/>
            <a:ext cx="8229600" cy="1143000"/>
          </a:xfrm>
          <a:prstGeom prst="rect">
            <a:avLst/>
          </a:prstGeom>
          <a:noFill/>
          <a:ln w="9525">
            <a:noFill/>
            <a:miter lim="800000"/>
            <a:headEnd/>
            <a:tailEnd/>
          </a:ln>
          <a:effectLst/>
        </p:spPr>
        <p:txBody>
          <a:bodyPr anchor="ctr">
            <a:scene3d>
              <a:camera prst="orthographicFront"/>
              <a:lightRig rig="threePt" dir="t">
                <a:rot lat="0" lon="0" rev="0"/>
              </a:lightRig>
            </a:scene3d>
            <a:sp3d>
              <a:extrusionClr>
                <a:schemeClr val="tx1"/>
              </a:extrusionClr>
            </a:sp3d>
          </a:bodyPr>
          <a:lstStyle/>
          <a:p>
            <a:pPr eaLnBrk="1" hangingPunct="1">
              <a:defRPr/>
            </a:pPr>
            <a:r>
              <a:rPr lang="en-US" sz="4000" b="1" dirty="0">
                <a:solidFill>
                  <a:schemeClr val="bg1"/>
                </a:solidFill>
                <a:effectLst/>
                <a:ea typeface="Arial" charset="0"/>
                <a:cs typeface="Arial" charset="0"/>
              </a:rPr>
              <a:t>Conception</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4" name="Rectangle 4"/>
          <p:cNvSpPr>
            <a:spLocks noRot="1" noChangeArrowheads="1"/>
          </p:cNvSpPr>
          <p:nvPr/>
        </p:nvSpPr>
        <p:spPr bwMode="auto">
          <a:xfrm>
            <a:off x="457200" y="-91122"/>
            <a:ext cx="8229600" cy="1143000"/>
          </a:xfrm>
          <a:prstGeom prst="rect">
            <a:avLst/>
          </a:prstGeom>
          <a:noFill/>
          <a:ln w="9525">
            <a:noFill/>
            <a:miter lim="800000"/>
            <a:headEnd/>
            <a:tailEnd/>
          </a:ln>
          <a:effectLst/>
        </p:spPr>
        <p:txBody>
          <a:bodyPr anchor="ctr"/>
          <a:lstStyle/>
          <a:p>
            <a:pPr eaLnBrk="1" hangingPunct="1">
              <a:defRPr/>
            </a:pPr>
            <a:r>
              <a:rPr lang="en-US" sz="4000" b="1" dirty="0" smtClean="0">
                <a:solidFill>
                  <a:schemeClr val="bg1"/>
                </a:solidFill>
                <a:effectLst/>
                <a:ea typeface="Arial" charset="0"/>
                <a:cs typeface="Arial" charset="0"/>
              </a:rPr>
              <a:t>Implantation</a:t>
            </a:r>
            <a:endParaRPr lang="en-US" sz="4000" b="1" dirty="0">
              <a:solidFill>
                <a:schemeClr val="bg1"/>
              </a:solidFill>
              <a:effectLst/>
              <a:ea typeface="Arial" charset="0"/>
              <a:cs typeface="Arial" charset="0"/>
            </a:endParaRPr>
          </a:p>
        </p:txBody>
      </p:sp>
      <p:grpSp>
        <p:nvGrpSpPr>
          <p:cNvPr id="8" name="Group 7"/>
          <p:cNvGrpSpPr/>
          <p:nvPr/>
        </p:nvGrpSpPr>
        <p:grpSpPr>
          <a:xfrm>
            <a:off x="809625" y="975361"/>
            <a:ext cx="7524750" cy="5471160"/>
            <a:chOff x="971550" y="1323975"/>
            <a:chExt cx="7429500" cy="5305425"/>
          </a:xfrm>
        </p:grpSpPr>
        <p:grpSp>
          <p:nvGrpSpPr>
            <p:cNvPr id="9" name="Group 8"/>
            <p:cNvGrpSpPr>
              <a:grpSpLocks/>
            </p:cNvGrpSpPr>
            <p:nvPr/>
          </p:nvGrpSpPr>
          <p:grpSpPr bwMode="auto">
            <a:xfrm>
              <a:off x="971550" y="1323975"/>
              <a:ext cx="7334250" cy="5305425"/>
              <a:chOff x="612" y="834"/>
              <a:chExt cx="4620" cy="3342"/>
            </a:xfrm>
          </p:grpSpPr>
          <p:sp>
            <p:nvSpPr>
              <p:cNvPr id="43" name="AutoShape 7"/>
              <p:cNvSpPr>
                <a:spLocks noChangeArrowheads="1"/>
              </p:cNvSpPr>
              <p:nvPr/>
            </p:nvSpPr>
            <p:spPr bwMode="auto">
              <a:xfrm>
                <a:off x="612" y="834"/>
                <a:ext cx="4620" cy="3342"/>
              </a:xfrm>
              <a:prstGeom prst="roundRect">
                <a:avLst>
                  <a:gd name="adj" fmla="val 1764"/>
                </a:avLst>
              </a:prstGeom>
              <a:solidFill>
                <a:schemeClr val="tx1"/>
              </a:solidFill>
              <a:ln w="9525">
                <a:solidFill>
                  <a:schemeClr val="tx1"/>
                </a:solidFill>
                <a:round/>
                <a:headEnd/>
                <a:tailEnd/>
              </a:ln>
              <a:effectLst/>
            </p:spPr>
            <p:txBody>
              <a:bodyPr wrap="none" anchor="ctr"/>
              <a:lstStyle/>
              <a:p>
                <a:endParaRPr lang="en-US"/>
              </a:p>
            </p:txBody>
          </p:sp>
          <p:pic>
            <p:nvPicPr>
              <p:cNvPr id="44" name="Picture 6" descr="Intro #20 Implantation"/>
              <p:cNvPicPr>
                <a:picLocks noChangeAspect="1" noChangeArrowheads="1"/>
              </p:cNvPicPr>
              <p:nvPr/>
            </p:nvPicPr>
            <p:blipFill>
              <a:blip r:embed="rId3" cstate="print"/>
              <a:srcRect/>
              <a:stretch>
                <a:fillRect/>
              </a:stretch>
            </p:blipFill>
            <p:spPr bwMode="auto">
              <a:xfrm>
                <a:off x="648" y="868"/>
                <a:ext cx="4554" cy="3270"/>
              </a:xfrm>
              <a:prstGeom prst="rect">
                <a:avLst/>
              </a:prstGeom>
              <a:noFill/>
            </p:spPr>
          </p:pic>
        </p:grpSp>
        <p:sp>
          <p:nvSpPr>
            <p:cNvPr id="10" name="Rectangle 9"/>
            <p:cNvSpPr>
              <a:spLocks noChangeArrowheads="1"/>
            </p:cNvSpPr>
            <p:nvPr/>
          </p:nvSpPr>
          <p:spPr bwMode="auto">
            <a:xfrm>
              <a:off x="2476500" y="2305050"/>
              <a:ext cx="971550"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Tube	</a:t>
              </a:r>
            </a:p>
          </p:txBody>
        </p:sp>
        <p:sp>
          <p:nvSpPr>
            <p:cNvPr id="11" name="Rectangle 10"/>
            <p:cNvSpPr>
              <a:spLocks noChangeArrowheads="1"/>
            </p:cNvSpPr>
            <p:nvPr/>
          </p:nvSpPr>
          <p:spPr bwMode="auto">
            <a:xfrm>
              <a:off x="2409825" y="2733675"/>
              <a:ext cx="276225" cy="2762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 name="Rectangle 11"/>
            <p:cNvSpPr>
              <a:spLocks noChangeArrowheads="1"/>
            </p:cNvSpPr>
            <p:nvPr/>
          </p:nvSpPr>
          <p:spPr bwMode="auto">
            <a:xfrm>
              <a:off x="2276475" y="3057525"/>
              <a:ext cx="533400" cy="2952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3" name="Text Box 12"/>
            <p:cNvSpPr txBox="1">
              <a:spLocks noChangeArrowheads="1"/>
            </p:cNvSpPr>
            <p:nvPr/>
          </p:nvSpPr>
          <p:spPr bwMode="auto">
            <a:xfrm>
              <a:off x="2295525" y="2847975"/>
              <a:ext cx="561975" cy="390525"/>
            </a:xfrm>
            <a:prstGeom prst="rect">
              <a:avLst/>
            </a:prstGeom>
            <a:noFill/>
            <a:ln w="9525">
              <a:noFill/>
              <a:miter lim="800000"/>
              <a:headEnd/>
              <a:tailEnd/>
            </a:ln>
            <a:effectLst/>
          </p:spPr>
          <p:txBody>
            <a:bodyPr>
              <a:spAutoFit/>
            </a:bodyPr>
            <a:lstStyle/>
            <a:p>
              <a:pPr algn="ctr">
                <a:lnSpc>
                  <a:spcPct val="70000"/>
                </a:lnSpc>
              </a:pPr>
              <a:r>
                <a:rPr lang="en-US" sz="1400">
                  <a:solidFill>
                    <a:schemeClr val="bg2"/>
                  </a:solidFill>
                  <a:latin typeface="VAGRounded BT" pitchFamily="34" charset="0"/>
                </a:rPr>
                <a:t>12</a:t>
              </a:r>
            </a:p>
            <a:p>
              <a:pPr algn="ctr">
                <a:lnSpc>
                  <a:spcPct val="70000"/>
                </a:lnSpc>
              </a:pPr>
              <a:r>
                <a:rPr lang="en-US" sz="1400">
                  <a:solidFill>
                    <a:schemeClr val="bg2"/>
                  </a:solidFill>
                  <a:latin typeface="VAGRounded BT" pitchFamily="34" charset="0"/>
                </a:rPr>
                <a:t>days</a:t>
              </a:r>
            </a:p>
          </p:txBody>
        </p:sp>
        <p:sp>
          <p:nvSpPr>
            <p:cNvPr id="14" name="Rectangle 13"/>
            <p:cNvSpPr>
              <a:spLocks noChangeArrowheads="1"/>
            </p:cNvSpPr>
            <p:nvPr/>
          </p:nvSpPr>
          <p:spPr bwMode="auto">
            <a:xfrm>
              <a:off x="3160713" y="2655888"/>
              <a:ext cx="752475" cy="371475"/>
            </a:xfrm>
            <a:prstGeom prst="rect">
              <a:avLst/>
            </a:prstGeom>
            <a:solidFill>
              <a:schemeClr val="tx1"/>
            </a:solidFill>
            <a:ln w="9525">
              <a:solidFill>
                <a:schemeClr val="tx1"/>
              </a:solidFill>
              <a:miter lim="800000"/>
              <a:headEnd/>
              <a:tailEnd/>
            </a:ln>
            <a:effectLst/>
          </p:spPr>
          <p:txBody>
            <a:bodyPr wrap="none" anchor="ctr"/>
            <a:lstStyle/>
            <a:p>
              <a:r>
                <a:rPr lang="en-US" sz="1600">
                  <a:solidFill>
                    <a:schemeClr val="bg2"/>
                  </a:solidFill>
                  <a:latin typeface="VAGRounded BT" pitchFamily="34" charset="0"/>
                </a:rPr>
                <a:t>Ovary	</a:t>
              </a:r>
            </a:p>
          </p:txBody>
        </p:sp>
        <p:sp>
          <p:nvSpPr>
            <p:cNvPr id="15" name="Line 14"/>
            <p:cNvSpPr>
              <a:spLocks noChangeShapeType="1"/>
            </p:cNvSpPr>
            <p:nvPr/>
          </p:nvSpPr>
          <p:spPr bwMode="auto">
            <a:xfrm flipV="1">
              <a:off x="3476625" y="2962275"/>
              <a:ext cx="28575" cy="257175"/>
            </a:xfrm>
            <a:prstGeom prst="line">
              <a:avLst/>
            </a:prstGeom>
            <a:noFill/>
            <a:ln w="38100">
              <a:solidFill>
                <a:schemeClr val="bg2"/>
              </a:solidFill>
              <a:round/>
              <a:headEnd/>
              <a:tailEnd/>
            </a:ln>
            <a:effectLst/>
          </p:spPr>
          <p:txBody>
            <a:bodyPr/>
            <a:lstStyle/>
            <a:p>
              <a:endParaRPr lang="en-US"/>
            </a:p>
          </p:txBody>
        </p:sp>
        <p:sp>
          <p:nvSpPr>
            <p:cNvPr id="16" name="Rectangle 15"/>
            <p:cNvSpPr>
              <a:spLocks noChangeArrowheads="1"/>
            </p:cNvSpPr>
            <p:nvPr/>
          </p:nvSpPr>
          <p:spPr bwMode="auto">
            <a:xfrm>
              <a:off x="1400175" y="4724400"/>
              <a:ext cx="3086100" cy="1257300"/>
            </a:xfrm>
            <a:prstGeom prst="rect">
              <a:avLst/>
            </a:prstGeom>
            <a:solidFill>
              <a:schemeClr val="tx1"/>
            </a:solidFill>
            <a:ln w="9525">
              <a:solidFill>
                <a:schemeClr val="tx1"/>
              </a:solidFill>
              <a:miter lim="800000"/>
              <a:headEnd/>
              <a:tailEnd/>
            </a:ln>
            <a:effectLst/>
          </p:spPr>
          <p:txBody>
            <a:bodyPr wrap="none" tIns="0" anchorCtr="1"/>
            <a:lstStyle/>
            <a:p>
              <a:pPr algn="ctr"/>
              <a:r>
                <a:rPr lang="en-US" sz="1800" dirty="0">
                  <a:solidFill>
                    <a:schemeClr val="bg2"/>
                  </a:solidFill>
                  <a:latin typeface="VAGRounded BT" pitchFamily="34" charset="0"/>
                </a:rPr>
                <a:t>Yellow Body</a:t>
              </a:r>
            </a:p>
            <a:p>
              <a:pPr algn="ctr"/>
              <a:r>
                <a:rPr lang="en-US" sz="1800" dirty="0">
                  <a:solidFill>
                    <a:schemeClr val="bg2"/>
                  </a:solidFill>
                  <a:latin typeface="VAGRounded BT" pitchFamily="34" charset="0"/>
                </a:rPr>
                <a:t>(Active until 3</a:t>
              </a:r>
              <a:r>
                <a:rPr lang="en-US" sz="1800" baseline="30000" dirty="0">
                  <a:solidFill>
                    <a:schemeClr val="bg2"/>
                  </a:solidFill>
                  <a:latin typeface="VAGRounded BT" pitchFamily="34" charset="0"/>
                </a:rPr>
                <a:t>rd</a:t>
              </a:r>
              <a:r>
                <a:rPr lang="en-US" sz="1800" dirty="0">
                  <a:solidFill>
                    <a:schemeClr val="bg2"/>
                  </a:solidFill>
                  <a:latin typeface="VAGRounded BT" pitchFamily="34" charset="0"/>
                </a:rPr>
                <a:t> month</a:t>
              </a:r>
            </a:p>
            <a:p>
              <a:pPr algn="ctr"/>
              <a:r>
                <a:rPr lang="en-US" sz="1800" dirty="0">
                  <a:solidFill>
                    <a:schemeClr val="bg2"/>
                  </a:solidFill>
                  <a:latin typeface="VAGRounded BT" pitchFamily="34" charset="0"/>
                </a:rPr>
                <a:t>of pregnancy)</a:t>
              </a:r>
            </a:p>
          </p:txBody>
        </p:sp>
        <p:sp>
          <p:nvSpPr>
            <p:cNvPr id="17" name="Rectangle 16"/>
            <p:cNvSpPr>
              <a:spLocks noChangeArrowheads="1"/>
            </p:cNvSpPr>
            <p:nvPr/>
          </p:nvSpPr>
          <p:spPr bwMode="auto">
            <a:xfrm>
              <a:off x="4914900" y="6010275"/>
              <a:ext cx="1828800" cy="428625"/>
            </a:xfrm>
            <a:prstGeom prst="rect">
              <a:avLst/>
            </a:prstGeom>
            <a:solidFill>
              <a:schemeClr val="tx1"/>
            </a:solidFill>
            <a:ln w="9525">
              <a:solidFill>
                <a:schemeClr val="tx1"/>
              </a:solidFill>
              <a:miter lim="800000"/>
              <a:headEnd/>
              <a:tailEnd/>
            </a:ln>
            <a:effectLst/>
          </p:spPr>
          <p:txBody>
            <a:bodyPr wrap="none" tIns="0" anchorCtr="1"/>
            <a:lstStyle/>
            <a:p>
              <a:pPr algn="ctr"/>
              <a:r>
                <a:rPr lang="en-US" sz="1600">
                  <a:solidFill>
                    <a:schemeClr val="bg2"/>
                  </a:solidFill>
                  <a:latin typeface="VAGRounded BT" pitchFamily="34" charset="0"/>
                </a:rPr>
                <a:t>Mucus Plug</a:t>
              </a:r>
            </a:p>
          </p:txBody>
        </p:sp>
        <p:sp>
          <p:nvSpPr>
            <p:cNvPr id="18" name="Rectangle 17"/>
            <p:cNvSpPr>
              <a:spLocks noChangeArrowheads="1"/>
            </p:cNvSpPr>
            <p:nvPr/>
          </p:nvSpPr>
          <p:spPr bwMode="auto">
            <a:xfrm>
              <a:off x="6791325" y="4848225"/>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9" name="Rectangle 18"/>
            <p:cNvSpPr>
              <a:spLocks noChangeArrowheads="1"/>
            </p:cNvSpPr>
            <p:nvPr/>
          </p:nvSpPr>
          <p:spPr bwMode="auto">
            <a:xfrm>
              <a:off x="6781800" y="4229100"/>
              <a:ext cx="134302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0" name="Rectangle 20"/>
            <p:cNvSpPr>
              <a:spLocks noChangeArrowheads="1"/>
            </p:cNvSpPr>
            <p:nvPr/>
          </p:nvSpPr>
          <p:spPr bwMode="auto">
            <a:xfrm>
              <a:off x="6981825" y="3819525"/>
              <a:ext cx="1247775"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 name="Rectangle 21"/>
            <p:cNvSpPr>
              <a:spLocks noChangeArrowheads="1"/>
            </p:cNvSpPr>
            <p:nvPr/>
          </p:nvSpPr>
          <p:spPr bwMode="auto">
            <a:xfrm>
              <a:off x="6772275" y="5295900"/>
              <a:ext cx="1047750" cy="3524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2" name="Text Box 19"/>
            <p:cNvSpPr txBox="1">
              <a:spLocks noChangeArrowheads="1"/>
            </p:cNvSpPr>
            <p:nvPr/>
          </p:nvSpPr>
          <p:spPr bwMode="auto">
            <a:xfrm>
              <a:off x="6762750" y="4914900"/>
              <a:ext cx="1085850" cy="630238"/>
            </a:xfrm>
            <a:prstGeom prst="rect">
              <a:avLst/>
            </a:prstGeom>
            <a:noFill/>
            <a:ln w="9525">
              <a:noFill/>
              <a:miter lim="800000"/>
              <a:headEnd/>
              <a:tailEnd/>
            </a:ln>
            <a:effectLst/>
          </p:spPr>
          <p:txBody>
            <a:bodyPr>
              <a:spAutoFit/>
            </a:bodyPr>
            <a:lstStyle/>
            <a:p>
              <a:pPr>
                <a:spcBef>
                  <a:spcPct val="20000"/>
                </a:spcBef>
              </a:pPr>
              <a:r>
                <a:rPr lang="en-US" sz="1600">
                  <a:solidFill>
                    <a:schemeClr val="bg2"/>
                  </a:solidFill>
                  <a:latin typeface="VAGRounded BT" pitchFamily="34" charset="0"/>
                </a:rPr>
                <a:t>Cervix</a:t>
              </a:r>
            </a:p>
            <a:p>
              <a:pPr>
                <a:spcBef>
                  <a:spcPct val="20000"/>
                </a:spcBef>
              </a:pPr>
              <a:r>
                <a:rPr lang="en-US" sz="1600">
                  <a:solidFill>
                    <a:schemeClr val="bg2"/>
                  </a:solidFill>
                  <a:latin typeface="VAGRounded BT" pitchFamily="34" charset="0"/>
                </a:rPr>
                <a:t>Closed</a:t>
              </a:r>
            </a:p>
          </p:txBody>
        </p:sp>
        <p:sp>
          <p:nvSpPr>
            <p:cNvPr id="23" name="Text Box 22"/>
            <p:cNvSpPr txBox="1">
              <a:spLocks noChangeArrowheads="1"/>
            </p:cNvSpPr>
            <p:nvPr/>
          </p:nvSpPr>
          <p:spPr bwMode="auto">
            <a:xfrm>
              <a:off x="6791325" y="3752850"/>
              <a:ext cx="1085850" cy="630238"/>
            </a:xfrm>
            <a:prstGeom prst="rect">
              <a:avLst/>
            </a:prstGeom>
            <a:noFill/>
            <a:ln w="9525">
              <a:noFill/>
              <a:miter lim="800000"/>
              <a:headEnd/>
              <a:tailEnd/>
            </a:ln>
            <a:effectLst/>
          </p:spPr>
          <p:txBody>
            <a:bodyPr>
              <a:spAutoFit/>
            </a:bodyPr>
            <a:lstStyle/>
            <a:p>
              <a:pPr algn="ctr">
                <a:spcBef>
                  <a:spcPct val="20000"/>
                </a:spcBef>
              </a:pPr>
              <a:r>
                <a:rPr lang="en-US" sz="1600">
                  <a:solidFill>
                    <a:schemeClr val="bg2"/>
                  </a:solidFill>
                  <a:latin typeface="VAGRounded BT" pitchFamily="34" charset="0"/>
                </a:rPr>
                <a:t>Lining</a:t>
              </a:r>
            </a:p>
            <a:p>
              <a:pPr algn="ctr">
                <a:spcBef>
                  <a:spcPct val="20000"/>
                </a:spcBef>
              </a:pPr>
              <a:r>
                <a:rPr lang="en-US" sz="1600">
                  <a:solidFill>
                    <a:schemeClr val="bg2"/>
                  </a:solidFill>
                  <a:latin typeface="VAGRounded BT" pitchFamily="34" charset="0"/>
                </a:rPr>
                <a:t>(Spongy)</a:t>
              </a:r>
            </a:p>
          </p:txBody>
        </p:sp>
        <p:sp>
          <p:nvSpPr>
            <p:cNvPr id="24" name="Freeform 24"/>
            <p:cNvSpPr>
              <a:spLocks/>
            </p:cNvSpPr>
            <p:nvPr/>
          </p:nvSpPr>
          <p:spPr bwMode="auto">
            <a:xfrm>
              <a:off x="6218238" y="3294063"/>
              <a:ext cx="661987" cy="396875"/>
            </a:xfrm>
            <a:custGeom>
              <a:avLst/>
              <a:gdLst/>
              <a:ahLst/>
              <a:cxnLst>
                <a:cxn ang="0">
                  <a:pos x="71" y="7"/>
                </a:cxn>
                <a:cxn ang="0">
                  <a:pos x="60" y="16"/>
                </a:cxn>
                <a:cxn ang="0">
                  <a:pos x="48" y="38"/>
                </a:cxn>
                <a:cxn ang="0">
                  <a:pos x="36" y="56"/>
                </a:cxn>
                <a:cxn ang="0">
                  <a:pos x="24" y="82"/>
                </a:cxn>
                <a:cxn ang="0">
                  <a:pos x="18" y="101"/>
                </a:cxn>
                <a:cxn ang="0">
                  <a:pos x="66" y="233"/>
                </a:cxn>
                <a:cxn ang="0">
                  <a:pos x="90" y="242"/>
                </a:cxn>
                <a:cxn ang="0">
                  <a:pos x="112" y="248"/>
                </a:cxn>
                <a:cxn ang="0">
                  <a:pos x="120" y="250"/>
                </a:cxn>
                <a:cxn ang="0">
                  <a:pos x="212" y="235"/>
                </a:cxn>
                <a:cxn ang="0">
                  <a:pos x="286" y="229"/>
                </a:cxn>
                <a:cxn ang="0">
                  <a:pos x="300" y="235"/>
                </a:cxn>
                <a:cxn ang="0">
                  <a:pos x="326" y="237"/>
                </a:cxn>
                <a:cxn ang="0">
                  <a:pos x="357" y="229"/>
                </a:cxn>
                <a:cxn ang="0">
                  <a:pos x="387" y="213"/>
                </a:cxn>
                <a:cxn ang="0">
                  <a:pos x="393" y="68"/>
                </a:cxn>
                <a:cxn ang="0">
                  <a:pos x="396" y="58"/>
                </a:cxn>
                <a:cxn ang="0">
                  <a:pos x="395" y="37"/>
                </a:cxn>
                <a:cxn ang="0">
                  <a:pos x="368" y="17"/>
                </a:cxn>
                <a:cxn ang="0">
                  <a:pos x="297" y="21"/>
                </a:cxn>
                <a:cxn ang="0">
                  <a:pos x="237" y="28"/>
                </a:cxn>
                <a:cxn ang="0">
                  <a:pos x="147" y="19"/>
                </a:cxn>
                <a:cxn ang="0">
                  <a:pos x="95" y="2"/>
                </a:cxn>
                <a:cxn ang="0">
                  <a:pos x="71" y="7"/>
                </a:cxn>
              </a:cxnLst>
              <a:rect l="0" t="0" r="r" b="b"/>
              <a:pathLst>
                <a:path w="408" h="250">
                  <a:moveTo>
                    <a:pt x="71" y="7"/>
                  </a:moveTo>
                  <a:cubicBezTo>
                    <a:pt x="66" y="10"/>
                    <a:pt x="65" y="14"/>
                    <a:pt x="60" y="16"/>
                  </a:cubicBezTo>
                  <a:cubicBezTo>
                    <a:pt x="58" y="22"/>
                    <a:pt x="54" y="36"/>
                    <a:pt x="48" y="38"/>
                  </a:cubicBezTo>
                  <a:cubicBezTo>
                    <a:pt x="44" y="44"/>
                    <a:pt x="44" y="54"/>
                    <a:pt x="36" y="56"/>
                  </a:cubicBezTo>
                  <a:cubicBezTo>
                    <a:pt x="31" y="64"/>
                    <a:pt x="32" y="77"/>
                    <a:pt x="24" y="82"/>
                  </a:cubicBezTo>
                  <a:cubicBezTo>
                    <a:pt x="22" y="89"/>
                    <a:pt x="20" y="94"/>
                    <a:pt x="18" y="101"/>
                  </a:cubicBezTo>
                  <a:cubicBezTo>
                    <a:pt x="17" y="155"/>
                    <a:pt x="0" y="224"/>
                    <a:pt x="66" y="233"/>
                  </a:cubicBezTo>
                  <a:cubicBezTo>
                    <a:pt x="74" y="237"/>
                    <a:pt x="82" y="241"/>
                    <a:pt x="90" y="242"/>
                  </a:cubicBezTo>
                  <a:cubicBezTo>
                    <a:pt x="97" y="245"/>
                    <a:pt x="105" y="246"/>
                    <a:pt x="112" y="248"/>
                  </a:cubicBezTo>
                  <a:cubicBezTo>
                    <a:pt x="115" y="249"/>
                    <a:pt x="120" y="250"/>
                    <a:pt x="120" y="250"/>
                  </a:cubicBezTo>
                  <a:cubicBezTo>
                    <a:pt x="151" y="246"/>
                    <a:pt x="181" y="237"/>
                    <a:pt x="212" y="235"/>
                  </a:cubicBezTo>
                  <a:cubicBezTo>
                    <a:pt x="236" y="230"/>
                    <a:pt x="261" y="231"/>
                    <a:pt x="286" y="229"/>
                  </a:cubicBezTo>
                  <a:cubicBezTo>
                    <a:pt x="294" y="230"/>
                    <a:pt x="294" y="233"/>
                    <a:pt x="300" y="235"/>
                  </a:cubicBezTo>
                  <a:cubicBezTo>
                    <a:pt x="308" y="237"/>
                    <a:pt x="317" y="236"/>
                    <a:pt x="326" y="237"/>
                  </a:cubicBezTo>
                  <a:cubicBezTo>
                    <a:pt x="337" y="239"/>
                    <a:pt x="347" y="233"/>
                    <a:pt x="357" y="229"/>
                  </a:cubicBezTo>
                  <a:cubicBezTo>
                    <a:pt x="364" y="218"/>
                    <a:pt x="376" y="217"/>
                    <a:pt x="387" y="213"/>
                  </a:cubicBezTo>
                  <a:cubicBezTo>
                    <a:pt x="408" y="170"/>
                    <a:pt x="392" y="95"/>
                    <a:pt x="393" y="68"/>
                  </a:cubicBezTo>
                  <a:cubicBezTo>
                    <a:pt x="393" y="65"/>
                    <a:pt x="396" y="58"/>
                    <a:pt x="396" y="58"/>
                  </a:cubicBezTo>
                  <a:cubicBezTo>
                    <a:pt x="396" y="51"/>
                    <a:pt x="396" y="44"/>
                    <a:pt x="395" y="37"/>
                  </a:cubicBezTo>
                  <a:cubicBezTo>
                    <a:pt x="394" y="27"/>
                    <a:pt x="375" y="22"/>
                    <a:pt x="368" y="17"/>
                  </a:cubicBezTo>
                  <a:cubicBezTo>
                    <a:pt x="344" y="18"/>
                    <a:pt x="321" y="20"/>
                    <a:pt x="297" y="21"/>
                  </a:cubicBezTo>
                  <a:cubicBezTo>
                    <a:pt x="278" y="27"/>
                    <a:pt x="257" y="26"/>
                    <a:pt x="237" y="28"/>
                  </a:cubicBezTo>
                  <a:cubicBezTo>
                    <a:pt x="206" y="27"/>
                    <a:pt x="177" y="22"/>
                    <a:pt x="147" y="19"/>
                  </a:cubicBezTo>
                  <a:cubicBezTo>
                    <a:pt x="130" y="10"/>
                    <a:pt x="114" y="3"/>
                    <a:pt x="95" y="2"/>
                  </a:cubicBezTo>
                  <a:cubicBezTo>
                    <a:pt x="91" y="2"/>
                    <a:pt x="74" y="0"/>
                    <a:pt x="71" y="7"/>
                  </a:cubicBezTo>
                  <a:close/>
                </a:path>
              </a:pathLst>
            </a:custGeom>
            <a:solidFill>
              <a:srgbClr val="B9614F"/>
            </a:solidFill>
            <a:ln w="9525">
              <a:noFill/>
              <a:round/>
              <a:headEnd/>
              <a:tailEnd/>
            </a:ln>
            <a:effectLst/>
          </p:spPr>
          <p:txBody>
            <a:bodyPr/>
            <a:lstStyle/>
            <a:p>
              <a:endParaRPr lang="en-US"/>
            </a:p>
          </p:txBody>
        </p:sp>
        <p:sp>
          <p:nvSpPr>
            <p:cNvPr id="25" name="Freeform 25"/>
            <p:cNvSpPr>
              <a:spLocks/>
            </p:cNvSpPr>
            <p:nvPr/>
          </p:nvSpPr>
          <p:spPr bwMode="auto">
            <a:xfrm>
              <a:off x="6337300" y="2914650"/>
              <a:ext cx="673100" cy="365125"/>
            </a:xfrm>
            <a:custGeom>
              <a:avLst/>
              <a:gdLst/>
              <a:ahLst/>
              <a:cxnLst>
                <a:cxn ang="0">
                  <a:pos x="117" y="26"/>
                </a:cxn>
                <a:cxn ang="0">
                  <a:pos x="92" y="30"/>
                </a:cxn>
                <a:cxn ang="0">
                  <a:pos x="78" y="47"/>
                </a:cxn>
                <a:cxn ang="0">
                  <a:pos x="72" y="54"/>
                </a:cxn>
                <a:cxn ang="0">
                  <a:pos x="66" y="62"/>
                </a:cxn>
                <a:cxn ang="0">
                  <a:pos x="60" y="66"/>
                </a:cxn>
                <a:cxn ang="0">
                  <a:pos x="51" y="92"/>
                </a:cxn>
                <a:cxn ang="0">
                  <a:pos x="42" y="104"/>
                </a:cxn>
                <a:cxn ang="0">
                  <a:pos x="36" y="113"/>
                </a:cxn>
                <a:cxn ang="0">
                  <a:pos x="27" y="133"/>
                </a:cxn>
                <a:cxn ang="0">
                  <a:pos x="5" y="176"/>
                </a:cxn>
                <a:cxn ang="0">
                  <a:pos x="0" y="185"/>
                </a:cxn>
                <a:cxn ang="0">
                  <a:pos x="2" y="217"/>
                </a:cxn>
                <a:cxn ang="0">
                  <a:pos x="57" y="229"/>
                </a:cxn>
                <a:cxn ang="0">
                  <a:pos x="124" y="222"/>
                </a:cxn>
                <a:cxn ang="0">
                  <a:pos x="159" y="214"/>
                </a:cxn>
                <a:cxn ang="0">
                  <a:pos x="269" y="193"/>
                </a:cxn>
                <a:cxn ang="0">
                  <a:pos x="380" y="190"/>
                </a:cxn>
                <a:cxn ang="0">
                  <a:pos x="382" y="187"/>
                </a:cxn>
                <a:cxn ang="0">
                  <a:pos x="386" y="185"/>
                </a:cxn>
                <a:cxn ang="0">
                  <a:pos x="387" y="154"/>
                </a:cxn>
                <a:cxn ang="0">
                  <a:pos x="390" y="140"/>
                </a:cxn>
                <a:cxn ang="0">
                  <a:pos x="396" y="136"/>
                </a:cxn>
                <a:cxn ang="0">
                  <a:pos x="401" y="110"/>
                </a:cxn>
                <a:cxn ang="0">
                  <a:pos x="407" y="71"/>
                </a:cxn>
                <a:cxn ang="0">
                  <a:pos x="413" y="54"/>
                </a:cxn>
                <a:cxn ang="0">
                  <a:pos x="406" y="11"/>
                </a:cxn>
                <a:cxn ang="0">
                  <a:pos x="285" y="19"/>
                </a:cxn>
                <a:cxn ang="0">
                  <a:pos x="245" y="25"/>
                </a:cxn>
                <a:cxn ang="0">
                  <a:pos x="222" y="28"/>
                </a:cxn>
                <a:cxn ang="0">
                  <a:pos x="117" y="26"/>
                </a:cxn>
              </a:cxnLst>
              <a:rect l="0" t="0" r="r" b="b"/>
              <a:pathLst>
                <a:path w="424" h="230">
                  <a:moveTo>
                    <a:pt x="117" y="26"/>
                  </a:moveTo>
                  <a:cubicBezTo>
                    <a:pt x="109" y="27"/>
                    <a:pt x="100" y="27"/>
                    <a:pt x="92" y="30"/>
                  </a:cubicBezTo>
                  <a:cubicBezTo>
                    <a:pt x="88" y="35"/>
                    <a:pt x="83" y="45"/>
                    <a:pt x="78" y="47"/>
                  </a:cubicBezTo>
                  <a:cubicBezTo>
                    <a:pt x="76" y="54"/>
                    <a:pt x="78" y="52"/>
                    <a:pt x="72" y="54"/>
                  </a:cubicBezTo>
                  <a:cubicBezTo>
                    <a:pt x="70" y="59"/>
                    <a:pt x="70" y="60"/>
                    <a:pt x="66" y="62"/>
                  </a:cubicBezTo>
                  <a:cubicBezTo>
                    <a:pt x="64" y="63"/>
                    <a:pt x="60" y="66"/>
                    <a:pt x="60" y="66"/>
                  </a:cubicBezTo>
                  <a:cubicBezTo>
                    <a:pt x="58" y="75"/>
                    <a:pt x="57" y="84"/>
                    <a:pt x="51" y="92"/>
                  </a:cubicBezTo>
                  <a:cubicBezTo>
                    <a:pt x="49" y="97"/>
                    <a:pt x="45" y="101"/>
                    <a:pt x="42" y="104"/>
                  </a:cubicBezTo>
                  <a:cubicBezTo>
                    <a:pt x="41" y="108"/>
                    <a:pt x="39" y="110"/>
                    <a:pt x="36" y="113"/>
                  </a:cubicBezTo>
                  <a:cubicBezTo>
                    <a:pt x="34" y="121"/>
                    <a:pt x="33" y="127"/>
                    <a:pt x="27" y="133"/>
                  </a:cubicBezTo>
                  <a:cubicBezTo>
                    <a:pt x="24" y="141"/>
                    <a:pt x="12" y="174"/>
                    <a:pt x="5" y="176"/>
                  </a:cubicBezTo>
                  <a:cubicBezTo>
                    <a:pt x="4" y="179"/>
                    <a:pt x="0" y="185"/>
                    <a:pt x="0" y="185"/>
                  </a:cubicBezTo>
                  <a:cubicBezTo>
                    <a:pt x="1" y="196"/>
                    <a:pt x="0" y="206"/>
                    <a:pt x="2" y="217"/>
                  </a:cubicBezTo>
                  <a:cubicBezTo>
                    <a:pt x="4" y="229"/>
                    <a:pt x="52" y="229"/>
                    <a:pt x="57" y="229"/>
                  </a:cubicBezTo>
                  <a:cubicBezTo>
                    <a:pt x="107" y="227"/>
                    <a:pt x="85" y="230"/>
                    <a:pt x="124" y="222"/>
                  </a:cubicBezTo>
                  <a:cubicBezTo>
                    <a:pt x="136" y="220"/>
                    <a:pt x="159" y="214"/>
                    <a:pt x="159" y="214"/>
                  </a:cubicBezTo>
                  <a:cubicBezTo>
                    <a:pt x="192" y="201"/>
                    <a:pt x="234" y="197"/>
                    <a:pt x="269" y="193"/>
                  </a:cubicBezTo>
                  <a:cubicBezTo>
                    <a:pt x="305" y="193"/>
                    <a:pt x="344" y="197"/>
                    <a:pt x="380" y="190"/>
                  </a:cubicBezTo>
                  <a:cubicBezTo>
                    <a:pt x="381" y="189"/>
                    <a:pt x="381" y="188"/>
                    <a:pt x="382" y="187"/>
                  </a:cubicBezTo>
                  <a:cubicBezTo>
                    <a:pt x="383" y="186"/>
                    <a:pt x="386" y="186"/>
                    <a:pt x="386" y="185"/>
                  </a:cubicBezTo>
                  <a:cubicBezTo>
                    <a:pt x="388" y="175"/>
                    <a:pt x="386" y="164"/>
                    <a:pt x="387" y="154"/>
                  </a:cubicBezTo>
                  <a:cubicBezTo>
                    <a:pt x="387" y="151"/>
                    <a:pt x="388" y="142"/>
                    <a:pt x="390" y="140"/>
                  </a:cubicBezTo>
                  <a:cubicBezTo>
                    <a:pt x="392" y="138"/>
                    <a:pt x="396" y="136"/>
                    <a:pt x="396" y="136"/>
                  </a:cubicBezTo>
                  <a:cubicBezTo>
                    <a:pt x="398" y="128"/>
                    <a:pt x="398" y="118"/>
                    <a:pt x="401" y="110"/>
                  </a:cubicBezTo>
                  <a:cubicBezTo>
                    <a:pt x="402" y="97"/>
                    <a:pt x="405" y="84"/>
                    <a:pt x="407" y="71"/>
                  </a:cubicBezTo>
                  <a:cubicBezTo>
                    <a:pt x="408" y="65"/>
                    <a:pt x="413" y="54"/>
                    <a:pt x="413" y="54"/>
                  </a:cubicBezTo>
                  <a:cubicBezTo>
                    <a:pt x="414" y="41"/>
                    <a:pt x="424" y="15"/>
                    <a:pt x="406" y="11"/>
                  </a:cubicBezTo>
                  <a:cubicBezTo>
                    <a:pt x="383" y="0"/>
                    <a:pt x="315" y="16"/>
                    <a:pt x="285" y="19"/>
                  </a:cubicBezTo>
                  <a:cubicBezTo>
                    <a:pt x="272" y="22"/>
                    <a:pt x="258" y="23"/>
                    <a:pt x="245" y="25"/>
                  </a:cubicBezTo>
                  <a:cubicBezTo>
                    <a:pt x="237" y="26"/>
                    <a:pt x="222" y="28"/>
                    <a:pt x="222" y="28"/>
                  </a:cubicBezTo>
                  <a:cubicBezTo>
                    <a:pt x="145" y="24"/>
                    <a:pt x="180" y="24"/>
                    <a:pt x="117" y="26"/>
                  </a:cubicBezTo>
                  <a:close/>
                </a:path>
              </a:pathLst>
            </a:custGeom>
            <a:solidFill>
              <a:srgbClr val="B9614F"/>
            </a:solidFill>
            <a:ln w="9525">
              <a:noFill/>
              <a:round/>
              <a:headEnd/>
              <a:tailEnd/>
            </a:ln>
            <a:effectLst/>
          </p:spPr>
          <p:txBody>
            <a:bodyPr/>
            <a:lstStyle/>
            <a:p>
              <a:endParaRPr lang="en-US"/>
            </a:p>
          </p:txBody>
        </p:sp>
        <p:sp>
          <p:nvSpPr>
            <p:cNvPr id="26" name="Freeform 26"/>
            <p:cNvSpPr>
              <a:spLocks/>
            </p:cNvSpPr>
            <p:nvPr/>
          </p:nvSpPr>
          <p:spPr bwMode="auto">
            <a:xfrm>
              <a:off x="6213475" y="2998788"/>
              <a:ext cx="223838" cy="279400"/>
            </a:xfrm>
            <a:custGeom>
              <a:avLst/>
              <a:gdLst/>
              <a:ahLst/>
              <a:cxnLst>
                <a:cxn ang="0">
                  <a:pos x="88" y="8"/>
                </a:cxn>
                <a:cxn ang="0">
                  <a:pos x="6" y="9"/>
                </a:cxn>
                <a:cxn ang="0">
                  <a:pos x="15" y="38"/>
                </a:cxn>
                <a:cxn ang="0">
                  <a:pos x="18" y="48"/>
                </a:cxn>
                <a:cxn ang="0">
                  <a:pos x="12" y="99"/>
                </a:cxn>
                <a:cxn ang="0">
                  <a:pos x="7" y="134"/>
                </a:cxn>
                <a:cxn ang="0">
                  <a:pos x="0" y="145"/>
                </a:cxn>
                <a:cxn ang="0">
                  <a:pos x="30" y="168"/>
                </a:cxn>
                <a:cxn ang="0">
                  <a:pos x="51" y="171"/>
                </a:cxn>
                <a:cxn ang="0">
                  <a:pos x="84" y="175"/>
                </a:cxn>
                <a:cxn ang="0">
                  <a:pos x="106" y="167"/>
                </a:cxn>
                <a:cxn ang="0">
                  <a:pos x="117" y="156"/>
                </a:cxn>
                <a:cxn ang="0">
                  <a:pos x="129" y="134"/>
                </a:cxn>
                <a:cxn ang="0">
                  <a:pos x="121" y="45"/>
                </a:cxn>
                <a:cxn ang="0">
                  <a:pos x="115" y="36"/>
                </a:cxn>
                <a:cxn ang="0">
                  <a:pos x="100" y="18"/>
                </a:cxn>
                <a:cxn ang="0">
                  <a:pos x="89" y="12"/>
                </a:cxn>
                <a:cxn ang="0">
                  <a:pos x="88" y="8"/>
                </a:cxn>
              </a:cxnLst>
              <a:rect l="0" t="0" r="r" b="b"/>
              <a:pathLst>
                <a:path w="141" h="176">
                  <a:moveTo>
                    <a:pt x="88" y="8"/>
                  </a:moveTo>
                  <a:cubicBezTo>
                    <a:pt x="71" y="8"/>
                    <a:pt x="23" y="3"/>
                    <a:pt x="6" y="9"/>
                  </a:cubicBezTo>
                  <a:cubicBezTo>
                    <a:pt x="2" y="20"/>
                    <a:pt x="2" y="34"/>
                    <a:pt x="15" y="38"/>
                  </a:cubicBezTo>
                  <a:cubicBezTo>
                    <a:pt x="16" y="41"/>
                    <a:pt x="18" y="48"/>
                    <a:pt x="18" y="48"/>
                  </a:cubicBezTo>
                  <a:cubicBezTo>
                    <a:pt x="17" y="63"/>
                    <a:pt x="20" y="91"/>
                    <a:pt x="12" y="99"/>
                  </a:cubicBezTo>
                  <a:cubicBezTo>
                    <a:pt x="11" y="109"/>
                    <a:pt x="16" y="131"/>
                    <a:pt x="7" y="134"/>
                  </a:cubicBezTo>
                  <a:cubicBezTo>
                    <a:pt x="5" y="140"/>
                    <a:pt x="5" y="142"/>
                    <a:pt x="0" y="145"/>
                  </a:cubicBezTo>
                  <a:cubicBezTo>
                    <a:pt x="1" y="172"/>
                    <a:pt x="6" y="167"/>
                    <a:pt x="30" y="168"/>
                  </a:cubicBezTo>
                  <a:cubicBezTo>
                    <a:pt x="44" y="171"/>
                    <a:pt x="37" y="170"/>
                    <a:pt x="51" y="171"/>
                  </a:cubicBezTo>
                  <a:cubicBezTo>
                    <a:pt x="59" y="176"/>
                    <a:pt x="76" y="175"/>
                    <a:pt x="84" y="175"/>
                  </a:cubicBezTo>
                  <a:cubicBezTo>
                    <a:pt x="93" y="173"/>
                    <a:pt x="98" y="171"/>
                    <a:pt x="106" y="167"/>
                  </a:cubicBezTo>
                  <a:cubicBezTo>
                    <a:pt x="109" y="163"/>
                    <a:pt x="113" y="159"/>
                    <a:pt x="117" y="156"/>
                  </a:cubicBezTo>
                  <a:cubicBezTo>
                    <a:pt x="120" y="148"/>
                    <a:pt x="123" y="140"/>
                    <a:pt x="129" y="134"/>
                  </a:cubicBezTo>
                  <a:cubicBezTo>
                    <a:pt x="131" y="124"/>
                    <a:pt x="141" y="58"/>
                    <a:pt x="121" y="45"/>
                  </a:cubicBezTo>
                  <a:cubicBezTo>
                    <a:pt x="118" y="37"/>
                    <a:pt x="121" y="40"/>
                    <a:pt x="115" y="36"/>
                  </a:cubicBezTo>
                  <a:cubicBezTo>
                    <a:pt x="113" y="29"/>
                    <a:pt x="106" y="22"/>
                    <a:pt x="100" y="18"/>
                  </a:cubicBezTo>
                  <a:cubicBezTo>
                    <a:pt x="98" y="13"/>
                    <a:pt x="94" y="13"/>
                    <a:pt x="89" y="12"/>
                  </a:cubicBezTo>
                  <a:cubicBezTo>
                    <a:pt x="89" y="12"/>
                    <a:pt x="85" y="0"/>
                    <a:pt x="88" y="8"/>
                  </a:cubicBezTo>
                  <a:close/>
                </a:path>
              </a:pathLst>
            </a:custGeom>
            <a:solidFill>
              <a:srgbClr val="B9614F"/>
            </a:solidFill>
            <a:ln w="9525">
              <a:noFill/>
              <a:round/>
              <a:headEnd/>
              <a:tailEnd/>
            </a:ln>
            <a:effectLst/>
          </p:spPr>
          <p:txBody>
            <a:bodyPr/>
            <a:lstStyle/>
            <a:p>
              <a:endParaRPr lang="en-US"/>
            </a:p>
          </p:txBody>
        </p:sp>
        <p:sp>
          <p:nvSpPr>
            <p:cNvPr id="27" name="Freeform 27"/>
            <p:cNvSpPr>
              <a:spLocks/>
            </p:cNvSpPr>
            <p:nvPr/>
          </p:nvSpPr>
          <p:spPr bwMode="auto">
            <a:xfrm>
              <a:off x="6376988" y="2940050"/>
              <a:ext cx="158750" cy="149225"/>
            </a:xfrm>
            <a:custGeom>
              <a:avLst/>
              <a:gdLst/>
              <a:ahLst/>
              <a:cxnLst>
                <a:cxn ang="0">
                  <a:pos x="100" y="16"/>
                </a:cxn>
                <a:cxn ang="0">
                  <a:pos x="80" y="12"/>
                </a:cxn>
                <a:cxn ang="0">
                  <a:pos x="74" y="0"/>
                </a:cxn>
                <a:cxn ang="0">
                  <a:pos x="20" y="4"/>
                </a:cxn>
                <a:cxn ang="0">
                  <a:pos x="40" y="90"/>
                </a:cxn>
                <a:cxn ang="0">
                  <a:pos x="63" y="81"/>
                </a:cxn>
                <a:cxn ang="0">
                  <a:pos x="80" y="70"/>
                </a:cxn>
                <a:cxn ang="0">
                  <a:pos x="85" y="66"/>
                </a:cxn>
                <a:cxn ang="0">
                  <a:pos x="94" y="46"/>
                </a:cxn>
                <a:cxn ang="0">
                  <a:pos x="100" y="16"/>
                </a:cxn>
              </a:cxnLst>
              <a:rect l="0" t="0" r="r" b="b"/>
              <a:pathLst>
                <a:path w="100" h="94">
                  <a:moveTo>
                    <a:pt x="100" y="16"/>
                  </a:moveTo>
                  <a:cubicBezTo>
                    <a:pt x="92" y="15"/>
                    <a:pt x="86" y="16"/>
                    <a:pt x="80" y="12"/>
                  </a:cubicBezTo>
                  <a:cubicBezTo>
                    <a:pt x="79" y="8"/>
                    <a:pt x="75" y="4"/>
                    <a:pt x="74" y="0"/>
                  </a:cubicBezTo>
                  <a:cubicBezTo>
                    <a:pt x="55" y="1"/>
                    <a:pt x="38" y="3"/>
                    <a:pt x="20" y="4"/>
                  </a:cubicBezTo>
                  <a:cubicBezTo>
                    <a:pt x="21" y="45"/>
                    <a:pt x="0" y="94"/>
                    <a:pt x="40" y="90"/>
                  </a:cubicBezTo>
                  <a:cubicBezTo>
                    <a:pt x="47" y="85"/>
                    <a:pt x="56" y="87"/>
                    <a:pt x="63" y="81"/>
                  </a:cubicBezTo>
                  <a:cubicBezTo>
                    <a:pt x="70" y="75"/>
                    <a:pt x="73" y="74"/>
                    <a:pt x="80" y="70"/>
                  </a:cubicBezTo>
                  <a:cubicBezTo>
                    <a:pt x="81" y="68"/>
                    <a:pt x="84" y="68"/>
                    <a:pt x="85" y="66"/>
                  </a:cubicBezTo>
                  <a:cubicBezTo>
                    <a:pt x="89" y="57"/>
                    <a:pt x="89" y="54"/>
                    <a:pt x="94" y="46"/>
                  </a:cubicBezTo>
                  <a:cubicBezTo>
                    <a:pt x="96" y="31"/>
                    <a:pt x="94" y="41"/>
                    <a:pt x="100" y="16"/>
                  </a:cubicBezTo>
                  <a:close/>
                </a:path>
              </a:pathLst>
            </a:custGeom>
            <a:solidFill>
              <a:srgbClr val="B9614F"/>
            </a:solidFill>
            <a:ln w="9525">
              <a:noFill/>
              <a:round/>
              <a:headEnd/>
              <a:tailEnd/>
            </a:ln>
            <a:effectLst/>
          </p:spPr>
          <p:txBody>
            <a:bodyPr/>
            <a:lstStyle/>
            <a:p>
              <a:endParaRPr lang="en-US"/>
            </a:p>
          </p:txBody>
        </p:sp>
        <p:sp>
          <p:nvSpPr>
            <p:cNvPr id="28" name="Freeform 29"/>
            <p:cNvSpPr>
              <a:spLocks/>
            </p:cNvSpPr>
            <p:nvPr/>
          </p:nvSpPr>
          <p:spPr bwMode="auto">
            <a:xfrm>
              <a:off x="5757863" y="2879725"/>
              <a:ext cx="479425" cy="365125"/>
            </a:xfrm>
            <a:custGeom>
              <a:avLst/>
              <a:gdLst/>
              <a:ahLst/>
              <a:cxnLst>
                <a:cxn ang="0">
                  <a:pos x="52" y="2"/>
                </a:cxn>
                <a:cxn ang="0">
                  <a:pos x="36" y="10"/>
                </a:cxn>
                <a:cxn ang="0">
                  <a:pos x="26" y="23"/>
                </a:cxn>
                <a:cxn ang="0">
                  <a:pos x="15" y="47"/>
                </a:cxn>
                <a:cxn ang="0">
                  <a:pos x="12" y="100"/>
                </a:cxn>
                <a:cxn ang="0">
                  <a:pos x="19" y="184"/>
                </a:cxn>
                <a:cxn ang="0">
                  <a:pos x="26" y="197"/>
                </a:cxn>
                <a:cxn ang="0">
                  <a:pos x="43" y="210"/>
                </a:cxn>
                <a:cxn ang="0">
                  <a:pos x="55" y="216"/>
                </a:cxn>
                <a:cxn ang="0">
                  <a:pos x="84" y="226"/>
                </a:cxn>
                <a:cxn ang="0">
                  <a:pos x="115" y="230"/>
                </a:cxn>
                <a:cxn ang="0">
                  <a:pos x="144" y="226"/>
                </a:cxn>
                <a:cxn ang="0">
                  <a:pos x="175" y="213"/>
                </a:cxn>
                <a:cxn ang="0">
                  <a:pos x="241" y="210"/>
                </a:cxn>
                <a:cxn ang="0">
                  <a:pos x="264" y="203"/>
                </a:cxn>
                <a:cxn ang="0">
                  <a:pos x="273" y="200"/>
                </a:cxn>
                <a:cxn ang="0">
                  <a:pos x="279" y="189"/>
                </a:cxn>
                <a:cxn ang="0">
                  <a:pos x="273" y="68"/>
                </a:cxn>
                <a:cxn ang="0">
                  <a:pos x="232" y="41"/>
                </a:cxn>
                <a:cxn ang="0">
                  <a:pos x="208" y="33"/>
                </a:cxn>
                <a:cxn ang="0">
                  <a:pos x="189" y="27"/>
                </a:cxn>
                <a:cxn ang="0">
                  <a:pos x="170" y="21"/>
                </a:cxn>
                <a:cxn ang="0">
                  <a:pos x="132" y="11"/>
                </a:cxn>
                <a:cxn ang="0">
                  <a:pos x="68" y="3"/>
                </a:cxn>
                <a:cxn ang="0">
                  <a:pos x="52" y="2"/>
                </a:cxn>
              </a:cxnLst>
              <a:rect l="0" t="0" r="r" b="b"/>
              <a:pathLst>
                <a:path w="302" h="230">
                  <a:moveTo>
                    <a:pt x="52" y="2"/>
                  </a:moveTo>
                  <a:cubicBezTo>
                    <a:pt x="37" y="4"/>
                    <a:pt x="45" y="4"/>
                    <a:pt x="36" y="10"/>
                  </a:cubicBezTo>
                  <a:cubicBezTo>
                    <a:pt x="33" y="15"/>
                    <a:pt x="29" y="18"/>
                    <a:pt x="26" y="23"/>
                  </a:cubicBezTo>
                  <a:cubicBezTo>
                    <a:pt x="24" y="31"/>
                    <a:pt x="19" y="40"/>
                    <a:pt x="15" y="47"/>
                  </a:cubicBezTo>
                  <a:cubicBezTo>
                    <a:pt x="13" y="70"/>
                    <a:pt x="10" y="77"/>
                    <a:pt x="12" y="100"/>
                  </a:cubicBezTo>
                  <a:cubicBezTo>
                    <a:pt x="13" y="144"/>
                    <a:pt x="0" y="159"/>
                    <a:pt x="19" y="184"/>
                  </a:cubicBezTo>
                  <a:cubicBezTo>
                    <a:pt x="20" y="189"/>
                    <a:pt x="26" y="197"/>
                    <a:pt x="26" y="197"/>
                  </a:cubicBezTo>
                  <a:cubicBezTo>
                    <a:pt x="28" y="205"/>
                    <a:pt x="35" y="208"/>
                    <a:pt x="43" y="210"/>
                  </a:cubicBezTo>
                  <a:cubicBezTo>
                    <a:pt x="45" y="214"/>
                    <a:pt x="55" y="216"/>
                    <a:pt x="55" y="216"/>
                  </a:cubicBezTo>
                  <a:cubicBezTo>
                    <a:pt x="62" y="223"/>
                    <a:pt x="75" y="225"/>
                    <a:pt x="84" y="226"/>
                  </a:cubicBezTo>
                  <a:cubicBezTo>
                    <a:pt x="93" y="229"/>
                    <a:pt x="106" y="229"/>
                    <a:pt x="115" y="230"/>
                  </a:cubicBezTo>
                  <a:cubicBezTo>
                    <a:pt x="125" y="229"/>
                    <a:pt x="135" y="230"/>
                    <a:pt x="144" y="226"/>
                  </a:cubicBezTo>
                  <a:cubicBezTo>
                    <a:pt x="154" y="222"/>
                    <a:pt x="163" y="214"/>
                    <a:pt x="175" y="213"/>
                  </a:cubicBezTo>
                  <a:cubicBezTo>
                    <a:pt x="197" y="211"/>
                    <a:pt x="219" y="211"/>
                    <a:pt x="241" y="210"/>
                  </a:cubicBezTo>
                  <a:cubicBezTo>
                    <a:pt x="249" y="208"/>
                    <a:pt x="256" y="205"/>
                    <a:pt x="264" y="203"/>
                  </a:cubicBezTo>
                  <a:cubicBezTo>
                    <a:pt x="267" y="202"/>
                    <a:pt x="273" y="200"/>
                    <a:pt x="273" y="200"/>
                  </a:cubicBezTo>
                  <a:cubicBezTo>
                    <a:pt x="274" y="196"/>
                    <a:pt x="277" y="194"/>
                    <a:pt x="279" y="189"/>
                  </a:cubicBezTo>
                  <a:cubicBezTo>
                    <a:pt x="279" y="149"/>
                    <a:pt x="302" y="97"/>
                    <a:pt x="273" y="68"/>
                  </a:cubicBezTo>
                  <a:cubicBezTo>
                    <a:pt x="268" y="52"/>
                    <a:pt x="247" y="45"/>
                    <a:pt x="232" y="41"/>
                  </a:cubicBezTo>
                  <a:cubicBezTo>
                    <a:pt x="225" y="37"/>
                    <a:pt x="216" y="34"/>
                    <a:pt x="208" y="33"/>
                  </a:cubicBezTo>
                  <a:cubicBezTo>
                    <a:pt x="202" y="29"/>
                    <a:pt x="196" y="28"/>
                    <a:pt x="189" y="27"/>
                  </a:cubicBezTo>
                  <a:cubicBezTo>
                    <a:pt x="183" y="25"/>
                    <a:pt x="177" y="23"/>
                    <a:pt x="170" y="21"/>
                  </a:cubicBezTo>
                  <a:cubicBezTo>
                    <a:pt x="157" y="13"/>
                    <a:pt x="146" y="13"/>
                    <a:pt x="132" y="11"/>
                  </a:cubicBezTo>
                  <a:cubicBezTo>
                    <a:pt x="110" y="4"/>
                    <a:pt x="91" y="4"/>
                    <a:pt x="68" y="3"/>
                  </a:cubicBezTo>
                  <a:cubicBezTo>
                    <a:pt x="60" y="1"/>
                    <a:pt x="61" y="0"/>
                    <a:pt x="52" y="2"/>
                  </a:cubicBezTo>
                  <a:close/>
                </a:path>
              </a:pathLst>
            </a:custGeom>
            <a:solidFill>
              <a:srgbClr val="CDE1AB"/>
            </a:solidFill>
            <a:ln w="9525">
              <a:noFill/>
              <a:round/>
              <a:headEnd/>
              <a:tailEnd/>
            </a:ln>
            <a:effectLst/>
          </p:spPr>
          <p:txBody>
            <a:bodyPr/>
            <a:lstStyle/>
            <a:p>
              <a:endParaRPr lang="en-US"/>
            </a:p>
          </p:txBody>
        </p:sp>
        <p:pic>
          <p:nvPicPr>
            <p:cNvPr id="29" name="Picture 30" descr="Intro #20 Implantation"/>
            <p:cNvPicPr>
              <a:picLocks noChangeAspect="1" noChangeArrowheads="1"/>
            </p:cNvPicPr>
            <p:nvPr/>
          </p:nvPicPr>
          <p:blipFill>
            <a:blip r:embed="rId3" cstate="print"/>
            <a:srcRect l="73842" t="22723" r="20950" b="69542"/>
            <a:stretch>
              <a:fillRect/>
            </a:stretch>
          </p:blipFill>
          <p:spPr bwMode="auto">
            <a:xfrm rot="20228523">
              <a:off x="6032500" y="2873375"/>
              <a:ext cx="428625" cy="457200"/>
            </a:xfrm>
            <a:prstGeom prst="rect">
              <a:avLst/>
            </a:prstGeom>
            <a:noFill/>
          </p:spPr>
        </p:pic>
        <p:pic>
          <p:nvPicPr>
            <p:cNvPr id="30" name="Picture 31" descr="Intro #20 Implantation"/>
            <p:cNvPicPr>
              <a:picLocks noChangeAspect="1" noChangeArrowheads="1"/>
            </p:cNvPicPr>
            <p:nvPr/>
          </p:nvPicPr>
          <p:blipFill>
            <a:blip r:embed="rId3" cstate="print"/>
            <a:srcRect l="73842" t="22723" r="20950" b="69542"/>
            <a:stretch>
              <a:fillRect/>
            </a:stretch>
          </p:blipFill>
          <p:spPr bwMode="auto">
            <a:xfrm rot="19656886">
              <a:off x="5954713" y="3052763"/>
              <a:ext cx="428625" cy="457200"/>
            </a:xfrm>
            <a:prstGeom prst="rect">
              <a:avLst/>
            </a:prstGeom>
            <a:noFill/>
          </p:spPr>
        </p:pic>
        <p:pic>
          <p:nvPicPr>
            <p:cNvPr id="31" name="Picture 32" descr="Intro #20 Implantation"/>
            <p:cNvPicPr>
              <a:picLocks noChangeAspect="1" noChangeArrowheads="1"/>
            </p:cNvPicPr>
            <p:nvPr/>
          </p:nvPicPr>
          <p:blipFill>
            <a:blip r:embed="rId3" cstate="print"/>
            <a:srcRect l="70833" t="52213" r="20546" b="32130"/>
            <a:stretch>
              <a:fillRect/>
            </a:stretch>
          </p:blipFill>
          <p:spPr bwMode="auto">
            <a:xfrm rot="21170739">
              <a:off x="6575425" y="2790825"/>
              <a:ext cx="709613" cy="925513"/>
            </a:xfrm>
            <a:prstGeom prst="rect">
              <a:avLst/>
            </a:prstGeom>
            <a:noFill/>
          </p:spPr>
        </p:pic>
        <p:pic>
          <p:nvPicPr>
            <p:cNvPr id="32" name="Picture 33" descr="Intro #20 Implantation"/>
            <p:cNvPicPr>
              <a:picLocks noChangeAspect="1" noChangeArrowheads="1"/>
            </p:cNvPicPr>
            <p:nvPr/>
          </p:nvPicPr>
          <p:blipFill>
            <a:blip r:embed="rId3" cstate="print"/>
            <a:srcRect l="73842" t="22723" r="20950" b="69542"/>
            <a:stretch>
              <a:fillRect/>
            </a:stretch>
          </p:blipFill>
          <p:spPr bwMode="auto">
            <a:xfrm rot="21000125">
              <a:off x="6191250" y="2641600"/>
              <a:ext cx="428625" cy="457200"/>
            </a:xfrm>
            <a:prstGeom prst="rect">
              <a:avLst/>
            </a:prstGeom>
            <a:noFill/>
          </p:spPr>
        </p:pic>
        <p:sp>
          <p:nvSpPr>
            <p:cNvPr id="33" name="Rectangle 34"/>
            <p:cNvSpPr>
              <a:spLocks noChangeArrowheads="1"/>
            </p:cNvSpPr>
            <p:nvPr/>
          </p:nvSpPr>
          <p:spPr bwMode="auto">
            <a:xfrm>
              <a:off x="5029200" y="1743075"/>
              <a:ext cx="1323975" cy="466725"/>
            </a:xfrm>
            <a:prstGeom prst="rect">
              <a:avLst/>
            </a:prstGeom>
            <a:solidFill>
              <a:srgbClr val="B9614F"/>
            </a:solidFill>
            <a:ln w="9525">
              <a:noFill/>
              <a:miter lim="800000"/>
              <a:headEnd/>
              <a:tailEnd/>
            </a:ln>
            <a:effectLst/>
          </p:spPr>
          <p:txBody>
            <a:bodyPr wrap="none" anchor="ctr"/>
            <a:lstStyle/>
            <a:p>
              <a:pPr algn="ctr"/>
              <a:r>
                <a:rPr lang="en-US" sz="2400">
                  <a:solidFill>
                    <a:schemeClr val="bg2"/>
                  </a:solidFill>
                  <a:latin typeface="VAGRounded BT" pitchFamily="34" charset="0"/>
                </a:rPr>
                <a:t>Uterus</a:t>
              </a:r>
            </a:p>
          </p:txBody>
        </p:sp>
        <p:sp>
          <p:nvSpPr>
            <p:cNvPr id="34" name="Rectangle 35"/>
            <p:cNvSpPr>
              <a:spLocks noChangeArrowheads="1"/>
            </p:cNvSpPr>
            <p:nvPr/>
          </p:nvSpPr>
          <p:spPr bwMode="auto">
            <a:xfrm>
              <a:off x="7229475" y="2857500"/>
              <a:ext cx="1038225" cy="828675"/>
            </a:xfrm>
            <a:prstGeom prst="rect">
              <a:avLst/>
            </a:prstGeom>
            <a:solidFill>
              <a:schemeClr val="tx1"/>
            </a:solidFill>
            <a:ln w="9525">
              <a:noFill/>
              <a:miter lim="800000"/>
              <a:headEnd/>
              <a:tailEnd/>
            </a:ln>
            <a:effectLst/>
          </p:spPr>
          <p:txBody>
            <a:bodyPr wrap="none" anchor="ctr"/>
            <a:lstStyle/>
            <a:p>
              <a:endParaRPr lang="en-US"/>
            </a:p>
          </p:txBody>
        </p:sp>
        <p:sp>
          <p:nvSpPr>
            <p:cNvPr id="35" name="Text Box 36"/>
            <p:cNvSpPr txBox="1">
              <a:spLocks noChangeArrowheads="1"/>
            </p:cNvSpPr>
            <p:nvPr/>
          </p:nvSpPr>
          <p:spPr bwMode="auto">
            <a:xfrm>
              <a:off x="6362700" y="2876550"/>
              <a:ext cx="2038350" cy="822325"/>
            </a:xfrm>
            <a:prstGeom prst="rect">
              <a:avLst/>
            </a:prstGeom>
            <a:noFill/>
            <a:ln w="3175">
              <a:noFill/>
              <a:miter lim="800000"/>
              <a:headEnd/>
              <a:tailEnd/>
            </a:ln>
            <a:effectLst/>
          </p:spPr>
          <p:txBody>
            <a:bodyPr>
              <a:spAutoFit/>
            </a:bodyPr>
            <a:lstStyle/>
            <a:p>
              <a:pPr>
                <a:spcBef>
                  <a:spcPct val="50000"/>
                </a:spcBef>
              </a:pPr>
              <a:r>
                <a:rPr lang="en-US" sz="2400">
                  <a:solidFill>
                    <a:schemeClr val="bg2"/>
                  </a:solidFill>
                  <a:latin typeface="VAGRounded BT" pitchFamily="34" charset="0"/>
                </a:rPr>
                <a:t>Implantation (complete)</a:t>
              </a:r>
            </a:p>
          </p:txBody>
        </p:sp>
        <p:sp>
          <p:nvSpPr>
            <p:cNvPr id="36" name="Line 38"/>
            <p:cNvSpPr>
              <a:spLocks noChangeShapeType="1"/>
            </p:cNvSpPr>
            <p:nvPr/>
          </p:nvSpPr>
          <p:spPr bwMode="auto">
            <a:xfrm flipH="1">
              <a:off x="5572125" y="3305175"/>
              <a:ext cx="895350" cy="200025"/>
            </a:xfrm>
            <a:prstGeom prst="line">
              <a:avLst/>
            </a:prstGeom>
            <a:noFill/>
            <a:ln w="50800">
              <a:solidFill>
                <a:schemeClr val="bg2"/>
              </a:solidFill>
              <a:round/>
              <a:headEnd/>
              <a:tailEnd type="stealth" w="med" len="lg"/>
            </a:ln>
            <a:effectLst/>
          </p:spPr>
          <p:txBody>
            <a:bodyPr/>
            <a:lstStyle/>
            <a:p>
              <a:endParaRPr lang="en-US"/>
            </a:p>
          </p:txBody>
        </p:sp>
        <p:sp>
          <p:nvSpPr>
            <p:cNvPr id="37" name="Rectangle 40"/>
            <p:cNvSpPr>
              <a:spLocks noChangeArrowheads="1"/>
            </p:cNvSpPr>
            <p:nvPr/>
          </p:nvSpPr>
          <p:spPr bwMode="auto">
            <a:xfrm>
              <a:off x="1104900" y="225742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a</a:t>
              </a:r>
            </a:p>
          </p:txBody>
        </p:sp>
        <p:sp>
          <p:nvSpPr>
            <p:cNvPr id="38" name="Rectangle 41"/>
            <p:cNvSpPr>
              <a:spLocks noChangeArrowheads="1"/>
            </p:cNvSpPr>
            <p:nvPr/>
          </p:nvSpPr>
          <p:spPr bwMode="auto">
            <a:xfrm>
              <a:off x="1933575" y="1504950"/>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b</a:t>
              </a:r>
            </a:p>
          </p:txBody>
        </p:sp>
        <p:sp>
          <p:nvSpPr>
            <p:cNvPr id="39" name="Rectangle 42"/>
            <p:cNvSpPr>
              <a:spLocks noChangeArrowheads="1"/>
            </p:cNvSpPr>
            <p:nvPr/>
          </p:nvSpPr>
          <p:spPr bwMode="auto">
            <a:xfrm>
              <a:off x="3095625" y="1362075"/>
              <a:ext cx="209550" cy="304800"/>
            </a:xfrm>
            <a:prstGeom prst="rect">
              <a:avLst/>
            </a:prstGeom>
            <a:solidFill>
              <a:srgbClr val="FFFFFF"/>
            </a:solidFill>
            <a:ln w="9525">
              <a:solidFill>
                <a:schemeClr val="tx1"/>
              </a:solidFill>
              <a:miter lim="800000"/>
              <a:headEnd/>
              <a:tailEnd/>
            </a:ln>
            <a:effectLst/>
          </p:spPr>
          <p:txBody>
            <a:bodyPr wrap="none" anchor="ctr"/>
            <a:lstStyle/>
            <a:p>
              <a:pPr algn="ctr"/>
              <a:r>
                <a:rPr lang="en-US" sz="1800">
                  <a:solidFill>
                    <a:schemeClr val="bg2"/>
                  </a:solidFill>
                  <a:latin typeface="VAGRounded BT" pitchFamily="34" charset="0"/>
                </a:rPr>
                <a:t>c</a:t>
              </a:r>
            </a:p>
          </p:txBody>
        </p:sp>
        <p:sp>
          <p:nvSpPr>
            <p:cNvPr id="40" name="Rectangle 43"/>
            <p:cNvSpPr>
              <a:spLocks noChangeArrowheads="1"/>
            </p:cNvSpPr>
            <p:nvPr/>
          </p:nvSpPr>
          <p:spPr bwMode="auto">
            <a:xfrm>
              <a:off x="3695700" y="1981200"/>
              <a:ext cx="209550" cy="304800"/>
            </a:xfrm>
            <a:prstGeom prst="rect">
              <a:avLst/>
            </a:prstGeom>
            <a:solidFill>
              <a:srgbClr val="B9614F"/>
            </a:solidFill>
            <a:ln w="9525">
              <a:noFill/>
              <a:miter lim="800000"/>
              <a:headEnd/>
              <a:tailEnd/>
            </a:ln>
            <a:effectLst/>
          </p:spPr>
          <p:txBody>
            <a:bodyPr wrap="none" anchor="ctr"/>
            <a:lstStyle/>
            <a:p>
              <a:pPr algn="ctr"/>
              <a:r>
                <a:rPr lang="en-US" sz="1800">
                  <a:solidFill>
                    <a:schemeClr val="bg2"/>
                  </a:solidFill>
                  <a:latin typeface="VAGRounded BT" pitchFamily="34" charset="0"/>
                </a:rPr>
                <a:t>d</a:t>
              </a:r>
            </a:p>
          </p:txBody>
        </p:sp>
        <p:sp>
          <p:nvSpPr>
            <p:cNvPr id="41" name="Rectangle 44"/>
            <p:cNvSpPr>
              <a:spLocks noChangeArrowheads="1"/>
            </p:cNvSpPr>
            <p:nvPr/>
          </p:nvSpPr>
          <p:spPr bwMode="auto">
            <a:xfrm>
              <a:off x="4619625" y="2362200"/>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e</a:t>
              </a:r>
            </a:p>
          </p:txBody>
        </p:sp>
        <p:sp>
          <p:nvSpPr>
            <p:cNvPr id="42" name="Rectangle 45"/>
            <p:cNvSpPr>
              <a:spLocks noChangeArrowheads="1"/>
            </p:cNvSpPr>
            <p:nvPr/>
          </p:nvSpPr>
          <p:spPr bwMode="auto">
            <a:xfrm>
              <a:off x="5419725" y="2943225"/>
              <a:ext cx="209550" cy="304800"/>
            </a:xfrm>
            <a:prstGeom prst="rect">
              <a:avLst/>
            </a:prstGeom>
            <a:solidFill>
              <a:srgbClr val="CDE1AB"/>
            </a:solidFill>
            <a:ln w="9525">
              <a:noFill/>
              <a:miter lim="800000"/>
              <a:headEnd/>
              <a:tailEnd/>
            </a:ln>
            <a:effectLst/>
          </p:spPr>
          <p:txBody>
            <a:bodyPr wrap="none" anchor="ctr"/>
            <a:lstStyle/>
            <a:p>
              <a:pPr algn="ctr"/>
              <a:r>
                <a:rPr lang="en-US" sz="1800">
                  <a:solidFill>
                    <a:schemeClr val="bg2"/>
                  </a:solidFill>
                  <a:latin typeface="VAGRounded BT" pitchFamily="34" charset="0"/>
                </a:rPr>
                <a:t>f</a:t>
              </a:r>
            </a:p>
          </p:txBody>
        </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www.lovematters.com/images/site/Baby6WeekEmbryocrop.jpg"/>
          <p:cNvPicPr>
            <a:picLocks noChangeAspect="1" noChangeArrowheads="1"/>
          </p:cNvPicPr>
          <p:nvPr/>
        </p:nvPicPr>
        <p:blipFill>
          <a:blip r:embed="rId3" cstate="print"/>
          <a:stretch>
            <a:fillRect/>
          </a:stretch>
        </p:blipFill>
        <p:spPr bwMode="auto">
          <a:xfrm>
            <a:off x="6236398" y="427256"/>
            <a:ext cx="2568641" cy="3921459"/>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6" name="Picture 5" descr="http://www.spacesciencegroup.org/sootw/graphics/fetus.jpg"/>
          <p:cNvPicPr>
            <a:picLocks noChangeAspect="1" noChangeArrowheads="1"/>
          </p:cNvPicPr>
          <p:nvPr/>
        </p:nvPicPr>
        <p:blipFill>
          <a:blip r:embed="rId4" cstate="print"/>
          <a:srcRect/>
          <a:stretch>
            <a:fillRect/>
          </a:stretch>
        </p:blipFill>
        <p:spPr bwMode="auto">
          <a:xfrm>
            <a:off x="5050618" y="3723847"/>
            <a:ext cx="2575560" cy="2575560"/>
          </a:xfrm>
          <a:prstGeom prst="ellipse">
            <a:avLst/>
          </a:prstGeom>
          <a:ln w="63500" cap="rnd">
            <a:solidFill>
              <a:srgbClr val="333333"/>
            </a:solidFill>
          </a:ln>
          <a:effectLst>
            <a:outerShdw blurRad="381000" dir="5400000" sx="-80000" sy="-18000" rotWithShape="0">
              <a:srgbClr val="000000">
                <a:alpha val="30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Box 9"/>
          <p:cNvSpPr txBox="1">
            <a:spLocks noChangeArrowheads="1"/>
          </p:cNvSpPr>
          <p:nvPr/>
        </p:nvSpPr>
        <p:spPr bwMode="auto">
          <a:xfrm>
            <a:off x="6851949" y="5837888"/>
            <a:ext cx="1846980" cy="646331"/>
          </a:xfrm>
          <a:prstGeom prst="rect">
            <a:avLst/>
          </a:prstGeom>
          <a:noFill/>
          <a:ln w="9525">
            <a:noFill/>
            <a:miter lim="800000"/>
            <a:headEnd/>
            <a:tailEnd/>
          </a:ln>
          <a:effectLst>
            <a:outerShdw blurRad="50800" dist="508000" dir="5400000" sx="38000" sy="38000" algn="ctr" rotWithShape="0">
              <a:srgbClr val="000000">
                <a:alpha val="43137"/>
              </a:srgbClr>
            </a:outerShdw>
          </a:effectLst>
        </p:spPr>
        <p:txBody>
          <a:bodyPr wrap="none">
            <a:spAutoFit/>
          </a:bodyPr>
          <a:lstStyle/>
          <a:p>
            <a:pPr algn="l">
              <a:spcBef>
                <a:spcPct val="50000"/>
              </a:spcBef>
            </a:pPr>
            <a:r>
              <a:rPr lang="en-US" sz="3600" dirty="0">
                <a:ln w="18415" cmpd="sng">
                  <a:solidFill>
                    <a:srgbClr val="FFFFFF"/>
                  </a:solidFill>
                  <a:prstDash val="solid"/>
                </a:ln>
                <a:solidFill>
                  <a:srgbClr val="FFFFFF"/>
                </a:solidFill>
                <a:latin typeface="Tahoma" pitchFamily="34" charset="0"/>
              </a:rPr>
              <a:t>5 weeks</a:t>
            </a:r>
          </a:p>
        </p:txBody>
      </p:sp>
      <p:sp>
        <p:nvSpPr>
          <p:cNvPr id="11" name="Text Box 8"/>
          <p:cNvSpPr txBox="1">
            <a:spLocks noChangeArrowheads="1"/>
          </p:cNvSpPr>
          <p:nvPr/>
        </p:nvSpPr>
        <p:spPr bwMode="auto">
          <a:xfrm>
            <a:off x="5402181" y="449403"/>
            <a:ext cx="2514600" cy="584775"/>
          </a:xfrm>
          <a:prstGeom prst="rect">
            <a:avLst/>
          </a:prstGeom>
          <a:noFill/>
          <a:ln w="9525">
            <a:noFill/>
            <a:miter lim="800000"/>
            <a:headEnd/>
            <a:tailEnd/>
          </a:ln>
          <a:effectLst/>
        </p:spPr>
        <p:txBody>
          <a:bodyPr>
            <a:spAutoFit/>
          </a:bodyPr>
          <a:lstStyle/>
          <a:p>
            <a:pPr>
              <a:spcBef>
                <a:spcPct val="50000"/>
              </a:spcBef>
            </a:pPr>
            <a:r>
              <a:rPr lang="en-US" sz="3200" dirty="0">
                <a:ln w="18415" cmpd="sng">
                  <a:solidFill>
                    <a:srgbClr val="FFFFFF"/>
                  </a:solidFill>
                  <a:prstDash val="solid"/>
                </a:ln>
                <a:solidFill>
                  <a:srgbClr val="FFFFFF"/>
                </a:solidFill>
                <a:latin typeface="Tahoma" pitchFamily="34" charset="0"/>
              </a:rPr>
              <a:t>6 weeks</a:t>
            </a:r>
          </a:p>
        </p:txBody>
      </p:sp>
      <p:grpSp>
        <p:nvGrpSpPr>
          <p:cNvPr id="26" name="Group 25"/>
          <p:cNvGrpSpPr/>
          <p:nvPr/>
        </p:nvGrpSpPr>
        <p:grpSpPr>
          <a:xfrm>
            <a:off x="1636351" y="294168"/>
            <a:ext cx="4208145" cy="3524250"/>
            <a:chOff x="1636351" y="294168"/>
            <a:chExt cx="4208145" cy="3524250"/>
          </a:xfrm>
        </p:grpSpPr>
        <p:pic>
          <p:nvPicPr>
            <p:cNvPr id="5" name="Picture 6" descr="Fetal development - twelve week old fetus"/>
            <p:cNvPicPr>
              <a:picLocks noChangeAspect="1" noChangeArrowheads="1"/>
            </p:cNvPicPr>
            <p:nvPr/>
          </p:nvPicPr>
          <p:blipFill>
            <a:blip r:embed="rId5" cstate="print"/>
            <a:srcRect l="15738"/>
            <a:stretch>
              <a:fillRect/>
            </a:stretch>
          </p:blipFill>
          <p:spPr bwMode="auto">
            <a:xfrm>
              <a:off x="1636351" y="294168"/>
              <a:ext cx="3916680" cy="352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p:cNvGrpSpPr/>
            <p:nvPr/>
          </p:nvGrpSpPr>
          <p:grpSpPr>
            <a:xfrm>
              <a:off x="1683975" y="678978"/>
              <a:ext cx="4160521" cy="2443125"/>
              <a:chOff x="1099184" y="689610"/>
              <a:chExt cx="4160521" cy="2443125"/>
            </a:xfrm>
          </p:grpSpPr>
          <p:sp>
            <p:nvSpPr>
              <p:cNvPr id="12" name="TextBox 11"/>
              <p:cNvSpPr txBox="1"/>
              <p:nvPr/>
            </p:nvSpPr>
            <p:spPr>
              <a:xfrm>
                <a:off x="1351623" y="68961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Chorionic</a:t>
                </a:r>
              </a:p>
              <a:p>
                <a:pPr algn="l">
                  <a:lnSpc>
                    <a:spcPts val="800"/>
                  </a:lnSpc>
                </a:pPr>
                <a:r>
                  <a:rPr lang="en-US" sz="900" dirty="0">
                    <a:effectLst>
                      <a:glow rad="63500">
                        <a:schemeClr val="accent6">
                          <a:satMod val="175000"/>
                          <a:alpha val="40000"/>
                        </a:schemeClr>
                      </a:glow>
                    </a:effectLst>
                  </a:rPr>
                  <a:t>sac</a:t>
                </a:r>
              </a:p>
            </p:txBody>
          </p:sp>
          <p:sp>
            <p:nvSpPr>
              <p:cNvPr id="13" name="TextBox 12"/>
              <p:cNvSpPr txBox="1"/>
              <p:nvPr/>
            </p:nvSpPr>
            <p:spPr>
              <a:xfrm>
                <a:off x="1099184" y="1040130"/>
                <a:ext cx="765811" cy="301044"/>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Amniotic</a:t>
                </a:r>
              </a:p>
              <a:p>
                <a:pPr algn="l">
                  <a:lnSpc>
                    <a:spcPts val="800"/>
                  </a:lnSpc>
                </a:pPr>
                <a:r>
                  <a:rPr lang="en-US" sz="900" dirty="0">
                    <a:effectLst>
                      <a:glow rad="63500">
                        <a:schemeClr val="accent6">
                          <a:satMod val="175000"/>
                          <a:alpha val="40000"/>
                        </a:schemeClr>
                      </a:glow>
                    </a:effectLst>
                  </a:rPr>
                  <a:t>sac</a:t>
                </a:r>
              </a:p>
            </p:txBody>
          </p:sp>
          <p:sp>
            <p:nvSpPr>
              <p:cNvPr id="14" name="TextBox 13"/>
              <p:cNvSpPr txBox="1"/>
              <p:nvPr/>
            </p:nvSpPr>
            <p:spPr>
              <a:xfrm>
                <a:off x="1735454" y="254508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Yolk sac</a:t>
                </a:r>
              </a:p>
            </p:txBody>
          </p:sp>
          <p:sp>
            <p:nvSpPr>
              <p:cNvPr id="15" name="TextBox 14"/>
              <p:cNvSpPr txBox="1"/>
              <p:nvPr/>
            </p:nvSpPr>
            <p:spPr>
              <a:xfrm>
                <a:off x="1964054" y="2834640"/>
                <a:ext cx="765811" cy="298095"/>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Umbilical</a:t>
                </a:r>
              </a:p>
              <a:p>
                <a:pPr algn="l">
                  <a:lnSpc>
                    <a:spcPts val="800"/>
                  </a:lnSpc>
                </a:pPr>
                <a:r>
                  <a:rPr lang="en-US" sz="900" dirty="0">
                    <a:effectLst>
                      <a:glow rad="63500">
                        <a:schemeClr val="accent6">
                          <a:satMod val="175000"/>
                          <a:alpha val="40000"/>
                        </a:schemeClr>
                      </a:glow>
                    </a:effectLst>
                  </a:rPr>
                  <a:t>cord</a:t>
                </a:r>
              </a:p>
            </p:txBody>
          </p:sp>
          <p:sp>
            <p:nvSpPr>
              <p:cNvPr id="16" name="TextBox 15"/>
              <p:cNvSpPr txBox="1"/>
              <p:nvPr/>
            </p:nvSpPr>
            <p:spPr>
              <a:xfrm>
                <a:off x="2741294" y="216789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Eye</a:t>
                </a:r>
              </a:p>
            </p:txBody>
          </p:sp>
          <p:sp>
            <p:nvSpPr>
              <p:cNvPr id="17" name="TextBox 16"/>
              <p:cNvSpPr txBox="1"/>
              <p:nvPr/>
            </p:nvSpPr>
            <p:spPr>
              <a:xfrm>
                <a:off x="4493894" y="219837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Rib</a:t>
                </a:r>
              </a:p>
            </p:txBody>
          </p:sp>
          <p:sp>
            <p:nvSpPr>
              <p:cNvPr id="18" name="TextBox 17"/>
              <p:cNvSpPr txBox="1"/>
              <p:nvPr/>
            </p:nvSpPr>
            <p:spPr>
              <a:xfrm>
                <a:off x="4387214" y="264414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effectLst>
                  </a:rPr>
                  <a:t>Spleen</a:t>
                </a:r>
              </a:p>
            </p:txBody>
          </p:sp>
          <p:sp>
            <p:nvSpPr>
              <p:cNvPr id="19" name="TextBox 18"/>
              <p:cNvSpPr txBox="1"/>
              <p:nvPr/>
            </p:nvSpPr>
            <p:spPr>
              <a:xfrm>
                <a:off x="4253864" y="1428750"/>
                <a:ext cx="765811" cy="195503"/>
              </a:xfrm>
              <a:prstGeom prst="rect">
                <a:avLst/>
              </a:prstGeom>
              <a:noFill/>
            </p:spPr>
            <p:txBody>
              <a:bodyPr wrap="square" rtlCol="0">
                <a:spAutoFit/>
              </a:bodyPr>
              <a:lstStyle/>
              <a:p>
                <a:pPr algn="l">
                  <a:lnSpc>
                    <a:spcPts val="800"/>
                  </a:lnSpc>
                </a:pPr>
                <a:r>
                  <a:rPr lang="en-US" sz="900" dirty="0">
                    <a:effectLst>
                      <a:glow rad="63500">
                        <a:schemeClr val="accent6">
                          <a:satMod val="175000"/>
                          <a:alpha val="40000"/>
                        </a:schemeClr>
                      </a:glow>
                      <a:outerShdw blurRad="50800" dist="38100" dir="2700000" algn="tl" rotWithShape="0">
                        <a:prstClr val="black">
                          <a:alpha val="40000"/>
                        </a:prstClr>
                      </a:outerShdw>
                    </a:effectLst>
                  </a:rPr>
                  <a:t>Ear</a:t>
                </a:r>
              </a:p>
            </p:txBody>
          </p:sp>
        </p:grpSp>
      </p:grpSp>
      <p:pic>
        <p:nvPicPr>
          <p:cNvPr id="23" name="Picture 22" descr="http://www.life-support-usa.com/images/fetus-sucking-thumb.jpg"/>
          <p:cNvPicPr>
            <a:picLocks noChangeAspect="1" noChangeArrowheads="1"/>
          </p:cNvPicPr>
          <p:nvPr/>
        </p:nvPicPr>
        <p:blipFill>
          <a:blip r:embed="rId6" cstate="print"/>
          <a:srcRect/>
          <a:stretch>
            <a:fillRect/>
          </a:stretch>
        </p:blipFill>
        <p:spPr bwMode="auto">
          <a:xfrm>
            <a:off x="1272364" y="3440076"/>
            <a:ext cx="3118883" cy="31255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4" name="Text Box 7"/>
          <p:cNvSpPr txBox="1">
            <a:spLocks noChangeArrowheads="1"/>
          </p:cNvSpPr>
          <p:nvPr/>
        </p:nvSpPr>
        <p:spPr bwMode="auto">
          <a:xfrm>
            <a:off x="-63798" y="3372644"/>
            <a:ext cx="2286000" cy="579438"/>
          </a:xfrm>
          <a:prstGeom prst="rect">
            <a:avLst/>
          </a:prstGeom>
          <a:noFill/>
          <a:ln w="9525">
            <a:noFill/>
            <a:miter lim="800000"/>
            <a:headEnd/>
            <a:tailEnd/>
          </a:ln>
          <a:effectLst/>
        </p:spPr>
        <p:txBody>
          <a:bodyPr>
            <a:spAutoFit/>
          </a:bodyPr>
          <a:lstStyle/>
          <a:p>
            <a:pPr algn="r">
              <a:spcBef>
                <a:spcPct val="50000"/>
              </a:spcBef>
            </a:pPr>
            <a:r>
              <a:rPr lang="en-US" sz="3200" dirty="0">
                <a:ln w="18415" cmpd="sng">
                  <a:solidFill>
                    <a:srgbClr val="FFFFFF"/>
                  </a:solidFill>
                  <a:prstDash val="solid"/>
                </a:ln>
                <a:solidFill>
                  <a:srgbClr val="FFFFFF"/>
                </a:solidFill>
                <a:latin typeface="Tahoma" pitchFamily="34" charset="0"/>
              </a:rPr>
              <a:t>24 weeks</a:t>
            </a:r>
          </a:p>
        </p:txBody>
      </p:sp>
      <p:sp>
        <p:nvSpPr>
          <p:cNvPr id="9" name="Text Box 7"/>
          <p:cNvSpPr txBox="1">
            <a:spLocks noChangeArrowheads="1"/>
          </p:cNvSpPr>
          <p:nvPr/>
        </p:nvSpPr>
        <p:spPr bwMode="auto">
          <a:xfrm>
            <a:off x="935311" y="172248"/>
            <a:ext cx="2286000" cy="579438"/>
          </a:xfrm>
          <a:prstGeom prst="rect">
            <a:avLst/>
          </a:prstGeom>
          <a:noFill/>
          <a:ln w="9525">
            <a:noFill/>
            <a:miter lim="800000"/>
            <a:headEnd/>
            <a:tailEnd/>
          </a:ln>
          <a:effectLst/>
        </p:spPr>
        <p:txBody>
          <a:bodyPr>
            <a:spAutoFit/>
          </a:bodyPr>
          <a:lstStyle/>
          <a:p>
            <a:pPr algn="l">
              <a:spcBef>
                <a:spcPct val="50000"/>
              </a:spcBef>
            </a:pPr>
            <a:r>
              <a:rPr lang="en-US" sz="3200" dirty="0">
                <a:ln w="18415" cmpd="sng">
                  <a:solidFill>
                    <a:srgbClr val="FFFFFF"/>
                  </a:solidFill>
                  <a:prstDash val="solid"/>
                </a:ln>
                <a:solidFill>
                  <a:srgbClr val="FFFFFF"/>
                </a:solidFill>
                <a:latin typeface="Tahoma" pitchFamily="34" charset="0"/>
              </a:rPr>
              <a:t>12 weeks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6000"/>
                            </p:stCondLst>
                            <p:childTnLst>
                              <p:par>
                                <p:cTn id="21" presetID="10" presetClass="entr" presetSubtype="0" fill="hold" nodeType="afterEffect">
                                  <p:stCondLst>
                                    <p:cond delay="2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9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10000"/>
                            </p:stCondLst>
                            <p:childTnLst>
                              <p:par>
                                <p:cTn id="29" presetID="10" presetClass="entr" presetSubtype="0" fill="hold"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4"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7" descr="MPj03210690000[1]"/>
          <p:cNvPicPr>
            <a:picLocks noChangeAspect="1" noChangeArrowheads="1"/>
          </p:cNvPicPr>
          <p:nvPr/>
        </p:nvPicPr>
        <p:blipFill>
          <a:blip r:embed="rId3" cstate="print"/>
          <a:srcRect/>
          <a:stretch>
            <a:fillRect/>
          </a:stretch>
        </p:blipFill>
        <p:spPr bwMode="auto">
          <a:xfrm>
            <a:off x="1221581" y="1427163"/>
            <a:ext cx="6700838" cy="4781550"/>
          </a:xfrm>
          <a:prstGeom prst="roundRect">
            <a:avLst>
              <a:gd name="adj" fmla="val 3281"/>
            </a:avLst>
          </a:prstGeom>
          <a:ln>
            <a:noFill/>
          </a:ln>
          <a:effectLst>
            <a:outerShdw blurRad="292100" dist="139700" dir="2700000" algn="tl" rotWithShape="0">
              <a:srgbClr val="333333">
                <a:alpha val="65000"/>
              </a:srgbClr>
            </a:outerShdw>
            <a:softEdge rad="31750"/>
          </a:effectLst>
        </p:spPr>
      </p:pic>
      <p:sp>
        <p:nvSpPr>
          <p:cNvPr id="31749" name="Rectangle 5"/>
          <p:cNvSpPr>
            <a:spLocks noGrp="1" noRot="1" noChangeArrowheads="1"/>
          </p:cNvSpPr>
          <p:nvPr>
            <p:ph type="title"/>
          </p:nvPr>
        </p:nvSpPr>
        <p:spPr>
          <a:effectLst/>
        </p:spPr>
        <p:txBody>
          <a:bodyPr>
            <a:scene3d>
              <a:camera prst="orthographicFront"/>
              <a:lightRig rig="soft" dir="t">
                <a:rot lat="0" lon="0" rev="0"/>
              </a:lightRig>
            </a:scene3d>
            <a:sp3d prstMaterial="softEdge"/>
          </a:bodyPr>
          <a:lstStyle/>
          <a:p>
            <a:pPr eaLnBrk="1" hangingPunct="1">
              <a:defRPr/>
            </a:pPr>
            <a:r>
              <a:rPr lang="en-US" dirty="0">
                <a:effectLst/>
              </a:rPr>
              <a:t>Types of Contraception</a:t>
            </a:r>
          </a:p>
        </p:txBody>
      </p:sp>
      <p:sp>
        <p:nvSpPr>
          <p:cNvPr id="5" name="TextBox 4"/>
          <p:cNvSpPr txBox="1"/>
          <p:nvPr/>
        </p:nvSpPr>
        <p:spPr>
          <a:xfrm>
            <a:off x="3081432" y="1899920"/>
            <a:ext cx="3152851" cy="3671583"/>
          </a:xfrm>
          <a:prstGeom prst="rect">
            <a:avLst/>
          </a:prstGeom>
          <a:noFill/>
        </p:spPr>
        <p:txBody>
          <a:bodyPr wrap="none" rtlCol="0">
            <a:spAutoFit/>
          </a:bodyPr>
          <a:lstStyle/>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Barriers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Chemicals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Devices</a:t>
            </a:r>
          </a:p>
          <a:p>
            <a:pPr marL="233363" indent="-233363" algn="l">
              <a:lnSpc>
                <a:spcPct val="150000"/>
              </a:lnSpc>
              <a:buFont typeface="Arial" pitchFamily="34" charset="0"/>
              <a:buChar char="•"/>
            </a:pPr>
            <a:r>
              <a:rPr lang="en-US" sz="4000" b="1" dirty="0">
                <a:ln w="18415" cmpd="sng">
                  <a:solidFill>
                    <a:srgbClr val="FFFFFF"/>
                  </a:solidFill>
                  <a:prstDash val="solid"/>
                </a:ln>
                <a:solidFill>
                  <a:srgbClr val="FF0000"/>
                </a:solidFill>
                <a:latin typeface="Arial" panose="020B0604020202020204" pitchFamily="34" charset="0"/>
                <a:cs typeface="Arial" panose="020B0604020202020204" pitchFamily="34" charset="0"/>
              </a:rPr>
              <a:t>Withdrawal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What's the Difference?"/>
          <p:cNvSpPr>
            <a:spLocks noGrp="1"/>
          </p:cNvSpPr>
          <p:nvPr>
            <p:ph type="title"/>
          </p:nvPr>
        </p:nvSpPr>
        <p:spPr>
          <a:effectLst/>
        </p:spPr>
        <p:txBody>
          <a:bodyPr>
            <a:scene3d>
              <a:camera prst="orthographicFront"/>
              <a:lightRig rig="soft" dir="t">
                <a:rot lat="0" lon="0" rev="0"/>
              </a:lightRig>
            </a:scene3d>
            <a:sp3d prstMaterial="softEdge"/>
          </a:bodyPr>
          <a:lstStyle/>
          <a:p>
            <a:r>
              <a:rPr lang="en-US" dirty="0" smtClean="0">
                <a:effectLst/>
              </a:rPr>
              <a:t>Relationship Differences</a:t>
            </a:r>
            <a:endParaRPr lang="en-US" dirty="0">
              <a:effectLst/>
            </a:endParaRP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hidden="1"/>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Medical Differences</a:t>
            </a: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health risks to woman from use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Harmless to child if conception occurs while using</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Works with fertility cycles and for all women in any phase of reproductive life</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No impact on future fertility</a:t>
            </a: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Medical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Possible physical side effects to woman from use</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lead to early abortion if child is conceived while using</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Suppresses or eliminates 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impact future fertility</a:t>
            </a: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hidden="1"/>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p:cNvSpPr txBox="1">
            <a:spLocks/>
          </p:cNvSpPr>
          <p:nvPr/>
        </p:nvSpPr>
        <p:spPr>
          <a:xfrm>
            <a:off x="0" y="1271318"/>
            <a:ext cx="9296400"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2800" i="0" u="none" strike="noStrike" kern="1200" cap="none" spc="0" normalizeH="0" baseline="0" noProof="0" dirty="0" smtClean="0">
                <a:ln w="18415" cmpd="sng">
                  <a:noFill/>
                  <a:prstDash val="solid"/>
                </a:ln>
                <a:solidFill>
                  <a:schemeClr val="bg1"/>
                </a:solidFill>
                <a:effectLst/>
                <a:uLnTx/>
                <a:uFillTx/>
                <a:latin typeface="+mn-lt"/>
              </a:rPr>
              <a:t>Fertility Awareness</a:t>
            </a:r>
            <a:endParaRPr lang="en-US" sz="2800" dirty="0">
              <a:ln w="18415" cmpd="sng">
                <a:noFill/>
                <a:prstDash val="solid"/>
              </a:ln>
              <a:solidFill>
                <a:schemeClr val="bg1"/>
              </a:solidFill>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rPr>
              <a:t> </a:t>
            </a:r>
            <a:endParaRPr lang="en-US"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endParaRPr lang="en-US"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endParaRPr lang="en-US"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lvl="0" indent="-288925" algn="l" eaLnBrk="1" fontAlgn="auto" hangingPunct="1">
              <a:lnSpc>
                <a:spcPts val="1000"/>
              </a:lnSpc>
              <a:spcBef>
                <a:spcPts val="0"/>
              </a:spcBef>
              <a:spcAft>
                <a:spcPts val="0"/>
              </a:spcAft>
              <a:buClr>
                <a:schemeClr val="tx1">
                  <a:shade val="95000"/>
                </a:schemeClr>
              </a:buClr>
              <a:buSzPct val="65000"/>
              <a:defRPr/>
            </a:pPr>
            <a:endParaRPr lang="en-US" sz="1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88925" indent="-288925" algn="l">
              <a:lnSpc>
                <a:spcPts val="1500"/>
              </a:lnSpc>
              <a:spcBef>
                <a:spcPts val="1200"/>
              </a:spcBef>
              <a:buFont typeface="Arial" pitchFamily="34" charset="0"/>
              <a:buChar char="•"/>
            </a:pPr>
            <a:r>
              <a:rPr lang="en-US" sz="1750" dirty="0">
                <a:ln w="18415" cmpd="sng">
                  <a:noFill/>
                  <a:prstDash val="solid"/>
                </a:ln>
                <a:solidFill>
                  <a:schemeClr val="bg1"/>
                </a:solidFill>
                <a:effectLst/>
                <a:latin typeface="+mn-lt"/>
              </a:rPr>
              <a:t>S</a:t>
            </a:r>
            <a:r>
              <a:rPr lang="en-US" sz="1750" dirty="0" smtClean="0">
                <a:ln w="18415" cmpd="sng">
                  <a:noFill/>
                  <a:prstDash val="solid"/>
                </a:ln>
                <a:solidFill>
                  <a:schemeClr val="bg1"/>
                </a:solidFill>
                <a:effectLst/>
                <a:latin typeface="+mn-lt"/>
              </a:rPr>
              <a:t>hared responsibility</a:t>
            </a:r>
          </a:p>
          <a:p>
            <a:pPr marL="288925" indent="-288925"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88925" indent="-288925" algn="l">
              <a:lnSpc>
                <a:spcPts val="1500"/>
              </a:lnSpc>
              <a:spcBef>
                <a:spcPts val="1200"/>
              </a:spcBef>
              <a:buFont typeface="Arial" pitchFamily="34" charset="0"/>
              <a:buChar char="•"/>
            </a:pPr>
            <a:r>
              <a:rPr lang="en-US" sz="1750" dirty="0">
                <a:ln w="18415" cmpd="sng">
                  <a:noFill/>
                  <a:prstDash val="solid"/>
                </a:ln>
                <a:solidFill>
                  <a:schemeClr val="bg1"/>
                </a:solidFill>
                <a:effectLst/>
                <a:latin typeface="+mn-lt"/>
              </a:rPr>
              <a:t>Enhances couple </a:t>
            </a:r>
            <a:r>
              <a:rPr lang="en-US" sz="1750" dirty="0" smtClean="0">
                <a:ln w="18415" cmpd="sng">
                  <a:noFill/>
                  <a:prstDash val="solid"/>
                </a:ln>
                <a:solidFill>
                  <a:schemeClr val="bg1"/>
                </a:solidFill>
                <a:effectLst/>
                <a:latin typeface="+mn-lt"/>
              </a:rPr>
              <a:t>communication</a:t>
            </a:r>
          </a:p>
          <a:p>
            <a:pPr marL="288925" indent="-288925"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88925" indent="-288925" algn="l">
              <a:lnSpc>
                <a:spcPts val="1500"/>
              </a:lnSpc>
              <a:spcBef>
                <a:spcPts val="1200"/>
              </a:spcBef>
              <a:buFont typeface="Arial" pitchFamily="34" charset="0"/>
              <a:buChar char="•"/>
            </a:pPr>
            <a:r>
              <a:rPr lang="en-US" sz="1750" dirty="0" smtClean="0">
                <a:ln w="18415" cmpd="sng">
                  <a:noFill/>
                  <a:prstDash val="solid"/>
                </a:ln>
                <a:solidFill>
                  <a:schemeClr val="bg1"/>
                </a:solidFill>
                <a:effectLst/>
                <a:latin typeface="+mn-lt"/>
              </a:rPr>
              <a:t>Abstain if </a:t>
            </a:r>
            <a:r>
              <a:rPr lang="en-US" sz="1750" dirty="0">
                <a:ln w="18415" cmpd="sng">
                  <a:noFill/>
                  <a:prstDash val="solid"/>
                </a:ln>
                <a:solidFill>
                  <a:schemeClr val="bg1"/>
                </a:solidFill>
                <a:effectLst/>
                <a:latin typeface="+mn-lt"/>
              </a:rPr>
              <a:t>avoiding </a:t>
            </a:r>
            <a:r>
              <a:rPr lang="en-US" sz="1750" dirty="0" smtClean="0">
                <a:ln w="18415" cmpd="sng">
                  <a:noFill/>
                  <a:prstDash val="solid"/>
                </a:ln>
                <a:solidFill>
                  <a:schemeClr val="bg1"/>
                </a:solidFill>
                <a:effectLst/>
                <a:latin typeface="+mn-lt"/>
              </a:rPr>
              <a:t>pregnancy</a:t>
            </a:r>
          </a:p>
          <a:p>
            <a:pPr marL="288925" indent="-288925"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88925" indent="-288925" algn="l">
              <a:lnSpc>
                <a:spcPts val="1500"/>
              </a:lnSpc>
              <a:spcBef>
                <a:spcPts val="1200"/>
              </a:spcBef>
              <a:buFont typeface="Arial" pitchFamily="34" charset="0"/>
              <a:buChar char="•"/>
            </a:pPr>
            <a:r>
              <a:rPr lang="en-US" sz="1750" dirty="0">
                <a:ln w="18415" cmpd="sng">
                  <a:noFill/>
                  <a:prstDash val="solid"/>
                </a:ln>
                <a:solidFill>
                  <a:schemeClr val="bg1"/>
                </a:solidFill>
                <a:effectLst/>
                <a:latin typeface="+mn-lt"/>
              </a:rPr>
              <a:t>Fosters mutual </a:t>
            </a:r>
            <a:r>
              <a:rPr lang="en-US" sz="1750" dirty="0" smtClean="0">
                <a:ln w="18415" cmpd="sng">
                  <a:noFill/>
                  <a:prstDash val="solid"/>
                </a:ln>
                <a:solidFill>
                  <a:schemeClr val="bg1"/>
                </a:solidFill>
                <a:effectLst/>
                <a:latin typeface="+mn-lt"/>
              </a:rPr>
              <a:t>respect</a:t>
            </a:r>
          </a:p>
          <a:p>
            <a:pPr marL="288925" indent="-288925"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88925" indent="-288925" algn="l">
              <a:lnSpc>
                <a:spcPts val="1500"/>
              </a:lnSpc>
              <a:spcBef>
                <a:spcPts val="1200"/>
              </a:spcBef>
              <a:buFont typeface="Arial" pitchFamily="34" charset="0"/>
              <a:buChar char="•"/>
            </a:pPr>
            <a:r>
              <a:rPr lang="en-US" sz="1750" dirty="0" smtClean="0">
                <a:ln w="18415" cmpd="sng">
                  <a:noFill/>
                  <a:prstDash val="solid"/>
                </a:ln>
                <a:solidFill>
                  <a:schemeClr val="bg1"/>
                </a:solidFill>
                <a:effectLst/>
                <a:latin typeface="+mn-lt"/>
              </a:rPr>
              <a:t>Connects intimacy with pregnancy</a:t>
            </a:r>
            <a:endParaRPr lang="en-US" sz="1750" dirty="0">
              <a:ln w="18415" cmpd="sng">
                <a:noFill/>
                <a:prstDash val="solid"/>
              </a:ln>
              <a:solidFill>
                <a:schemeClr val="bg1"/>
              </a:solidFill>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smtClean="0">
              <a:ln w="18415" cmpd="sng">
                <a:solidFill>
                  <a:srgbClr val="FFFFFF"/>
                </a:solidFill>
                <a:prstDash val="solid"/>
              </a:ln>
              <a:solidFill>
                <a:schemeClr val="bg1"/>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lvl="0" eaLnBrk="1" fontAlgn="auto" hangingPunct="1">
              <a:spcBef>
                <a:spcPct val="20000"/>
              </a:spcBef>
              <a:spcAft>
                <a:spcPts val="0"/>
              </a:spcAft>
              <a:buClr>
                <a:schemeClr val="tx1">
                  <a:shade val="95000"/>
                </a:schemeClr>
              </a:buClr>
              <a:buSzPct val="65000"/>
              <a:defRPr/>
            </a:pPr>
            <a:r>
              <a:rPr lang="en-US" sz="2800" dirty="0" smtClean="0">
                <a:ln w="18415" cmpd="sng">
                  <a:noFill/>
                  <a:prstDash val="solid"/>
                </a:ln>
                <a:solidFill>
                  <a:schemeClr val="bg1"/>
                </a:solidFill>
                <a:effectLst/>
                <a:latin typeface="+mn-lt"/>
              </a:rPr>
              <a:t>Contraception</a:t>
            </a:r>
            <a:endParaRPr lang="en-US" sz="2800" dirty="0">
              <a:ln w="18415" cmpd="sng">
                <a:noFill/>
                <a:prstDash val="solid"/>
              </a:ln>
              <a:solidFill>
                <a:schemeClr val="bg1"/>
              </a:solidFill>
              <a:effectLst/>
              <a:latin typeface="+mn-lt"/>
            </a:endParaRPr>
          </a:p>
          <a:p>
            <a:pPr lvl="0" eaLnBrk="1" fontAlgn="auto" hangingPunct="1">
              <a:spcBef>
                <a:spcPct val="20000"/>
              </a:spcBef>
              <a:spcAft>
                <a:spcPts val="0"/>
              </a:spcAft>
              <a:buClr>
                <a:schemeClr val="tx1">
                  <a:shade val="95000"/>
                </a:schemeClr>
              </a:buClr>
              <a:buSzPct val="65000"/>
              <a:defRPr/>
            </a:pPr>
            <a:endParaRPr lang="en-US"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lvl="0" eaLnBrk="1" fontAlgn="auto" hangingPunct="1">
              <a:spcBef>
                <a:spcPct val="20000"/>
              </a:spcBef>
              <a:spcAft>
                <a:spcPts val="0"/>
              </a:spcAft>
              <a:buClr>
                <a:schemeClr val="tx1">
                  <a:shade val="95000"/>
                </a:schemeClr>
              </a:buClr>
              <a:buSzPct val="65000"/>
              <a:defRPr/>
            </a:pPr>
            <a:endParaRPr lang="en-US" sz="16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L="228600" indent="-228600" algn="l">
              <a:lnSpc>
                <a:spcPts val="1500"/>
              </a:lnSpc>
              <a:spcBef>
                <a:spcPts val="1200"/>
              </a:spcBef>
              <a:buFont typeface="Arial" pitchFamily="34" charset="0"/>
              <a:buChar char="•"/>
            </a:pPr>
            <a:r>
              <a:rPr lang="en-US" sz="1750" dirty="0" smtClean="0">
                <a:ln w="18415" cmpd="sng">
                  <a:noFill/>
                  <a:prstDash val="solid"/>
                </a:ln>
                <a:solidFill>
                  <a:schemeClr val="bg1"/>
                </a:solidFill>
                <a:effectLst/>
                <a:latin typeface="+mn-lt"/>
              </a:rPr>
              <a:t>Individual responsibility</a:t>
            </a:r>
          </a:p>
          <a:p>
            <a:pPr marL="228600" indent="-228600"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28600" indent="-228600" algn="l">
              <a:lnSpc>
                <a:spcPts val="1500"/>
              </a:lnSpc>
              <a:spcBef>
                <a:spcPts val="1200"/>
              </a:spcBef>
              <a:buFont typeface="Arial" pitchFamily="34" charset="0"/>
              <a:buChar char="•"/>
            </a:pPr>
            <a:r>
              <a:rPr lang="en-US" sz="1750" dirty="0" smtClean="0">
                <a:ln w="18415" cmpd="sng">
                  <a:noFill/>
                  <a:prstDash val="solid"/>
                </a:ln>
                <a:solidFill>
                  <a:schemeClr val="bg1"/>
                </a:solidFill>
                <a:effectLst/>
                <a:latin typeface="+mn-lt"/>
              </a:rPr>
              <a:t>Diminishes need for communication</a:t>
            </a:r>
          </a:p>
          <a:p>
            <a:pPr marL="228600" indent="-228600"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28600" indent="-228600" algn="l">
              <a:lnSpc>
                <a:spcPts val="1500"/>
              </a:lnSpc>
              <a:spcBef>
                <a:spcPts val="1200"/>
              </a:spcBef>
              <a:buFont typeface="Arial" pitchFamily="34" charset="0"/>
              <a:buChar char="•"/>
            </a:pPr>
            <a:r>
              <a:rPr lang="en-US" sz="1750" dirty="0">
                <a:ln w="18415" cmpd="sng">
                  <a:noFill/>
                  <a:prstDash val="solid"/>
                </a:ln>
                <a:solidFill>
                  <a:schemeClr val="bg1"/>
                </a:solidFill>
                <a:effectLst/>
                <a:latin typeface="+mn-lt"/>
              </a:rPr>
              <a:t>Engage </a:t>
            </a:r>
            <a:r>
              <a:rPr lang="en-US" sz="1750" dirty="0" smtClean="0">
                <a:ln w="18415" cmpd="sng">
                  <a:noFill/>
                  <a:prstDash val="solid"/>
                </a:ln>
                <a:solidFill>
                  <a:schemeClr val="bg1"/>
                </a:solidFill>
                <a:effectLst/>
                <a:latin typeface="+mn-lt"/>
              </a:rPr>
              <a:t>while </a:t>
            </a:r>
            <a:r>
              <a:rPr lang="en-US" sz="1750" dirty="0">
                <a:ln w="18415" cmpd="sng">
                  <a:noFill/>
                  <a:prstDash val="solid"/>
                </a:ln>
                <a:solidFill>
                  <a:schemeClr val="bg1"/>
                </a:solidFill>
                <a:effectLst/>
                <a:latin typeface="+mn-lt"/>
              </a:rPr>
              <a:t>avoiding </a:t>
            </a:r>
            <a:r>
              <a:rPr lang="en-US" sz="1750" dirty="0" smtClean="0">
                <a:ln w="18415" cmpd="sng">
                  <a:noFill/>
                  <a:prstDash val="solid"/>
                </a:ln>
                <a:solidFill>
                  <a:schemeClr val="bg1"/>
                </a:solidFill>
                <a:effectLst/>
                <a:latin typeface="+mn-lt"/>
              </a:rPr>
              <a:t>pregnancy</a:t>
            </a:r>
          </a:p>
          <a:p>
            <a:pPr marL="228600" indent="-228600" algn="l">
              <a:lnSpc>
                <a:spcPts val="1500"/>
              </a:lnSpc>
              <a:spcBef>
                <a:spcPts val="1200"/>
              </a:spcBef>
              <a:buFont typeface="Arial" pitchFamily="34" charset="0"/>
              <a:buChar char="•"/>
            </a:pPr>
            <a:endParaRPr lang="en-US" sz="1750" dirty="0">
              <a:ln w="18415" cmpd="sng">
                <a:noFill/>
                <a:prstDash val="solid"/>
              </a:ln>
              <a:solidFill>
                <a:schemeClr val="bg1"/>
              </a:solidFill>
              <a:effectLst/>
              <a:latin typeface="+mn-lt"/>
            </a:endParaRPr>
          </a:p>
          <a:p>
            <a:pPr marL="228600" indent="-228600" algn="l">
              <a:lnSpc>
                <a:spcPts val="1500"/>
              </a:lnSpc>
              <a:spcBef>
                <a:spcPts val="1200"/>
              </a:spcBef>
              <a:buFont typeface="Arial" pitchFamily="34" charset="0"/>
              <a:buChar char="•"/>
            </a:pPr>
            <a:r>
              <a:rPr lang="en-US" sz="1750" dirty="0">
                <a:ln w="18415" cmpd="sng">
                  <a:noFill/>
                  <a:prstDash val="solid"/>
                </a:ln>
                <a:solidFill>
                  <a:schemeClr val="bg1"/>
                </a:solidFill>
                <a:effectLst/>
                <a:latin typeface="+mn-lt"/>
              </a:rPr>
              <a:t>Creates environment to “</a:t>
            </a:r>
            <a:r>
              <a:rPr lang="en-US" sz="1750" dirty="0" smtClean="0">
                <a:ln w="18415" cmpd="sng">
                  <a:noFill/>
                  <a:prstDash val="solid"/>
                </a:ln>
                <a:solidFill>
                  <a:schemeClr val="bg1"/>
                </a:solidFill>
                <a:effectLst/>
                <a:latin typeface="+mn-lt"/>
              </a:rPr>
              <a:t>use” partner</a:t>
            </a:r>
            <a:endParaRPr lang="en-US" sz="1750" dirty="0">
              <a:ln w="18415" cmpd="sng">
                <a:noFill/>
                <a:prstDash val="solid"/>
              </a:ln>
              <a:solidFill>
                <a:schemeClr val="bg1"/>
              </a:solidFill>
              <a:effectLst/>
              <a:latin typeface="+mn-lt"/>
            </a:endParaRPr>
          </a:p>
          <a:p>
            <a:pPr marL="228600" indent="-228600" algn="l">
              <a:lnSpc>
                <a:spcPts val="1500"/>
              </a:lnSpc>
              <a:spcBef>
                <a:spcPts val="1200"/>
              </a:spcBef>
              <a:buFont typeface="Arial" pitchFamily="34" charset="0"/>
              <a:buChar char="•"/>
            </a:pPr>
            <a:endParaRPr lang="en-US" sz="1750" dirty="0" smtClean="0">
              <a:ln w="18415" cmpd="sng">
                <a:noFill/>
                <a:prstDash val="solid"/>
              </a:ln>
              <a:solidFill>
                <a:schemeClr val="bg1"/>
              </a:solidFill>
              <a:effectLst/>
              <a:latin typeface="+mn-lt"/>
            </a:endParaRPr>
          </a:p>
          <a:p>
            <a:pPr marL="228600" indent="-228600" algn="l">
              <a:lnSpc>
                <a:spcPts val="1500"/>
              </a:lnSpc>
              <a:spcBef>
                <a:spcPts val="1200"/>
              </a:spcBef>
              <a:buFont typeface="Arial" pitchFamily="34" charset="0"/>
              <a:buChar char="•"/>
            </a:pPr>
            <a:r>
              <a:rPr lang="en-US" sz="1750" dirty="0" smtClean="0">
                <a:ln w="18415" cmpd="sng">
                  <a:noFill/>
                  <a:prstDash val="solid"/>
                </a:ln>
                <a:solidFill>
                  <a:schemeClr val="bg1"/>
                </a:solidFill>
                <a:effectLst/>
                <a:latin typeface="+mn-lt"/>
              </a:rPr>
              <a:t>Separates sex from pregnancy</a:t>
            </a:r>
            <a:endParaRPr lang="en-US" sz="1750" dirty="0">
              <a:ln w="18415" cmpd="sng">
                <a:noFill/>
                <a:prstDash val="solid"/>
              </a:ln>
              <a:solidFill>
                <a:schemeClr val="bg1"/>
              </a:solidFill>
              <a:effectLst/>
              <a:latin typeface="+mn-lt"/>
            </a:endParaRP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1" end="2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3" end="2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5" end="2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27" end="2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29" end="2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What's the Difference?"/>
          <p:cNvSpPr>
            <a:spLocks noGrp="1"/>
          </p:cNvSpPr>
          <p:nvPr>
            <p:ph type="title"/>
          </p:nvPr>
        </p:nvSpPr>
        <p:spPr>
          <a:effectLst/>
        </p:spPr>
        <p:txBody>
          <a:bodyPr>
            <a:scene3d>
              <a:camera prst="orthographicFront"/>
              <a:lightRig rig="soft" dir="t">
                <a:rot lat="0" lon="0" rev="0"/>
              </a:lightRig>
            </a:scene3d>
            <a:sp3d prstMaterial="softEdge"/>
          </a:bodyPr>
          <a:lstStyle/>
          <a:p>
            <a:r>
              <a:rPr lang="en-US" dirty="0" smtClean="0">
                <a:effectLst/>
              </a:rPr>
              <a:t>Medical Difference</a:t>
            </a:r>
            <a:r>
              <a:rPr lang="en-US" dirty="0">
                <a:effectLst/>
              </a:rPr>
              <a:t>s</a:t>
            </a:r>
          </a:p>
        </p:txBody>
      </p:sp>
      <p:sp>
        <p:nvSpPr>
          <p:cNvPr id="3" name="Effectiveness Rates" hidden="1"/>
          <p:cNvSpPr>
            <a:spLocks noGrp="1"/>
          </p:cNvSpPr>
          <p:nvPr>
            <p:ph idx="1"/>
          </p:nvPr>
        </p:nvSpPr>
        <p:spPr>
          <a:xfrm>
            <a:off x="457200" y="1369463"/>
            <a:ext cx="8229600" cy="4709160"/>
          </a:xfrm>
        </p:spPr>
        <p:txBody>
          <a:bodyPr numCol="2">
            <a:noAutofit/>
          </a:bodyPr>
          <a:lstStyle/>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Natural Family Planning</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nSpc>
                <a:spcPts val="2800"/>
              </a:lnSpc>
              <a:spcBef>
                <a:spcPts val="600"/>
              </a:spcBef>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Sympto-Thermal and Ovulation methods have up to </a:t>
            </a:r>
            <a:r>
              <a:rPr lang="en-US" sz="1800" dirty="0">
                <a:ln w="18415" cmpd="sng">
                  <a:solidFill>
                    <a:srgbClr val="FFFFFF"/>
                  </a:solidFill>
                  <a:prstDash val="solid"/>
                </a:ln>
                <a:solidFill>
                  <a:srgbClr val="FFFF00"/>
                </a:solidFill>
                <a:effectLst>
                  <a:outerShdw blurRad="63500" dir="3600000" algn="tl" rotWithShape="0">
                    <a:srgbClr val="000000">
                      <a:alpha val="70000"/>
                    </a:srgbClr>
                  </a:outerShdw>
                </a:effectLst>
              </a:rPr>
              <a:t>99% effectiveness rate </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if properly learned and used according to instructions for avoiding or delaying pregnancy.</a:t>
            </a: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Contraception</a:t>
            </a:r>
          </a:p>
          <a:p>
            <a:pPr marL="0" indent="0" algn="ctr">
              <a:buNone/>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Effectiveness Rates</a:t>
            </a:r>
          </a:p>
          <a:p>
            <a:pPr marL="0" indent="0">
              <a:buNone/>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Pill, patch, rings = 92%</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Injectables = 97%</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IUD = 98-99%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Diaphragm = 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Cervical Cap = 68-84%</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Condoms = Male-85%, Females-79%</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Spermicides-71%</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Withdrawal 73%</a:t>
            </a:r>
          </a:p>
          <a:p>
            <a:pPr marL="230188" indent="-230188">
              <a:spcBef>
                <a:spcPts val="600"/>
              </a:spcBef>
              <a:buFont typeface="Arial" pitchFamily="34" charset="0"/>
              <a:buChar cha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Surgical Sterilization = 99%</a:t>
            </a:r>
          </a:p>
        </p:txBody>
      </p:sp>
      <p:sp>
        <p:nvSpPr>
          <p:cNvPr id="6" name="Medical Differences"/>
          <p:cNvSpPr txBox="1">
            <a:spLocks/>
          </p:cNvSpPr>
          <p:nvPr/>
        </p:nvSpPr>
        <p:spPr>
          <a:xfrm>
            <a:off x="460738" y="1373001"/>
            <a:ext cx="8229600" cy="4709160"/>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2800" b="0" i="0" u="none" strike="noStrike" kern="1200" cap="none" spc="0" normalizeH="0" baseline="0" noProof="0" dirty="0" smtClean="0">
                <a:ln w="18415" cmpd="sng">
                  <a:noFill/>
                  <a:prstDash val="solid"/>
                </a:ln>
                <a:solidFill>
                  <a:schemeClr val="bg1"/>
                </a:solidFill>
                <a:effectLst/>
                <a:uLnTx/>
                <a:uFillTx/>
                <a:latin typeface="+mn-lt"/>
              </a:rPr>
              <a:t>Fertility Awareness</a:t>
            </a:r>
            <a:endParaRPr lang="en-US" sz="2800" dirty="0">
              <a:ln w="18415" cmpd="sng">
                <a:noFill/>
                <a:prstDash val="solid"/>
              </a:ln>
              <a:solidFill>
                <a:schemeClr val="bg1"/>
              </a:solidFill>
              <a:effectLst/>
              <a:latin typeface="+mn-lt"/>
            </a:endParaRPr>
          </a:p>
          <a:p>
            <a:pPr marL="548640" lvl="0" indent="-411480" algn="l" eaLnBrk="1" fontAlgn="auto" hangingPunct="1">
              <a:spcBef>
                <a:spcPct val="20000"/>
              </a:spcBef>
              <a:spcAft>
                <a:spcPts val="0"/>
              </a:spcAft>
              <a:buClr>
                <a:schemeClr val="tx1">
                  <a:shade val="95000"/>
                </a:schemeClr>
              </a:buClr>
              <a:buSzPct val="65000"/>
              <a:defRPr/>
            </a:pPr>
            <a:r>
              <a:rPr lang="en-US" sz="1800" dirty="0">
                <a:ln w="18415" cmpd="sng">
                  <a:noFill/>
                  <a:prstDash val="solid"/>
                </a:ln>
                <a:solidFill>
                  <a:schemeClr val="bg1"/>
                </a:solidFill>
                <a:effectLst/>
                <a:latin typeface="+mn-lt"/>
              </a:rPr>
              <a:t> </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750" dirty="0">
                <a:ln w="18415" cmpd="sng">
                  <a:noFill/>
                  <a:prstDash val="solid"/>
                </a:ln>
                <a:solidFill>
                  <a:schemeClr val="bg1"/>
                </a:solidFill>
                <a:effectLst/>
                <a:latin typeface="+mn-lt"/>
              </a:rPr>
              <a:t>No health </a:t>
            </a:r>
            <a:r>
              <a:rPr lang="en-US" sz="1750" dirty="0" smtClean="0">
                <a:ln w="18415" cmpd="sng">
                  <a:noFill/>
                  <a:prstDash val="solid"/>
                </a:ln>
                <a:solidFill>
                  <a:schemeClr val="bg1"/>
                </a:solidFill>
                <a:effectLst/>
                <a:latin typeface="+mn-lt"/>
              </a:rPr>
              <a:t>risks</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endParaRPr lang="en-US" sz="1750" dirty="0">
              <a:ln w="18415" cmpd="sng">
                <a:noFill/>
                <a:prstDash val="solid"/>
              </a:ln>
              <a:solidFill>
                <a:schemeClr val="bg1"/>
              </a:solidFill>
              <a:effectLst/>
              <a:latin typeface="+mn-lt"/>
            </a:endParaRP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750" dirty="0">
                <a:ln w="18415" cmpd="sng">
                  <a:noFill/>
                  <a:prstDash val="solid"/>
                </a:ln>
                <a:solidFill>
                  <a:schemeClr val="bg1"/>
                </a:solidFill>
                <a:effectLst/>
                <a:latin typeface="+mn-lt"/>
              </a:rPr>
              <a:t>Works with fertility </a:t>
            </a:r>
            <a:endParaRPr lang="en-US" sz="1750" dirty="0" smtClean="0">
              <a:ln w="18415" cmpd="sng">
                <a:noFill/>
                <a:prstDash val="solid"/>
              </a:ln>
              <a:solidFill>
                <a:schemeClr val="bg1"/>
              </a:solidFill>
              <a:effectLst/>
              <a:latin typeface="+mn-lt"/>
            </a:endParaRP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endParaRPr lang="en-US" sz="1750" dirty="0">
              <a:ln w="18415" cmpd="sng">
                <a:noFill/>
                <a:prstDash val="solid"/>
              </a:ln>
              <a:solidFill>
                <a:schemeClr val="bg1"/>
              </a:solidFill>
              <a:effectLst/>
              <a:latin typeface="+mn-lt"/>
            </a:endParaRP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750" dirty="0" smtClean="0">
                <a:ln w="18415" cmpd="sng">
                  <a:noFill/>
                  <a:prstDash val="solid"/>
                </a:ln>
                <a:solidFill>
                  <a:schemeClr val="bg1"/>
                </a:solidFill>
                <a:effectLst/>
                <a:latin typeface="+mn-lt"/>
              </a:rPr>
              <a:t>No </a:t>
            </a:r>
            <a:r>
              <a:rPr lang="en-US" sz="1750" dirty="0">
                <a:ln w="18415" cmpd="sng">
                  <a:noFill/>
                  <a:prstDash val="solid"/>
                </a:ln>
                <a:solidFill>
                  <a:schemeClr val="bg1"/>
                </a:solidFill>
                <a:effectLst/>
                <a:latin typeface="+mn-lt"/>
              </a:rPr>
              <a:t>impact on future </a:t>
            </a:r>
            <a:r>
              <a:rPr lang="en-US" sz="1750" dirty="0" smtClean="0">
                <a:ln w="18415" cmpd="sng">
                  <a:noFill/>
                  <a:prstDash val="solid"/>
                </a:ln>
                <a:solidFill>
                  <a:schemeClr val="bg1"/>
                </a:solidFill>
                <a:effectLst/>
                <a:latin typeface="+mn-lt"/>
              </a:rPr>
              <a:t>fertility</a:t>
            </a: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endParaRPr lang="en-US" sz="1750" dirty="0">
              <a:ln w="18415" cmpd="sng">
                <a:noFill/>
                <a:prstDash val="solid"/>
              </a:ln>
              <a:solidFill>
                <a:schemeClr val="bg1"/>
              </a:solidFill>
              <a:effectLst/>
              <a:latin typeface="+mn-lt"/>
            </a:endParaRPr>
          </a:p>
          <a:p>
            <a:pPr marL="233363" lvl="0"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defRPr/>
            </a:pPr>
            <a:r>
              <a:rPr lang="en-US" sz="1750" dirty="0">
                <a:ln w="18415" cmpd="sng">
                  <a:noFill/>
                  <a:prstDash val="solid"/>
                </a:ln>
                <a:solidFill>
                  <a:schemeClr val="bg1"/>
                </a:solidFill>
                <a:effectLst/>
                <a:latin typeface="+mn-lt"/>
              </a:rPr>
              <a:t>No environmental i</a:t>
            </a:r>
            <a:r>
              <a:rPr lang="en-US" sz="1750" dirty="0" smtClean="0">
                <a:ln w="18415" cmpd="sng">
                  <a:noFill/>
                  <a:prstDash val="solid"/>
                </a:ln>
                <a:solidFill>
                  <a:schemeClr val="bg1"/>
                </a:solidFill>
                <a:effectLst/>
                <a:latin typeface="+mn-lt"/>
              </a:rPr>
              <a:t>mpact </a:t>
            </a:r>
            <a:endParaRPr kumimoji="0" lang="en-US" sz="1750" b="0" i="0" u="none" strike="noStrike" kern="1200" cap="none" spc="0" normalizeH="0" baseline="0" noProof="0" dirty="0">
              <a:ln w="18415" cmpd="sng">
                <a:noFill/>
                <a:prstDash val="solid"/>
              </a:ln>
              <a:solidFill>
                <a:schemeClr val="bg1"/>
              </a:solidFill>
              <a:effectLst/>
              <a:uLnTx/>
              <a:uFillTx/>
              <a:latin typeface="+mn-lt"/>
            </a:endParaRPr>
          </a:p>
          <a:p>
            <a:pPr marR="0" lvl="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latin typeface="+mn-lt"/>
                <a:ea typeface="+mn-ea"/>
                <a:cs typeface="+mn-cs"/>
              </a:rPr>
              <a:t> </a:t>
            </a:r>
            <a:endParaRPr kumimoji="0" lang="en-US" sz="1800" b="0" i="0" u="none" strike="noStrike" kern="1200" cap="none" spc="0" normalizeH="0" baseline="0" noProof="0" dirty="0" smtClean="0">
              <a:ln w="18415" cmpd="sng">
                <a:solidFill>
                  <a:srgbClr val="FFFFFF"/>
                </a:solidFill>
                <a:prstDash val="solid"/>
              </a:ln>
              <a:solidFill>
                <a:schemeClr val="bg1"/>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smtClean="0">
              <a:ln w="18415" cmpd="sng">
                <a:solidFill>
                  <a:srgbClr val="FFFFFF"/>
                </a:solidFill>
                <a:prstDash val="solid"/>
              </a:ln>
              <a:solidFill>
                <a:schemeClr val="bg1"/>
              </a:solidFill>
              <a:effectLst>
                <a:outerShdw blurRad="63500" dir="3600000" algn="tl" rotWithShape="0">
                  <a:srgbClr val="000000">
                    <a:alpha val="70000"/>
                  </a:srgbClr>
                </a:outerShdw>
              </a:effectLs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2800" dirty="0" smtClean="0">
                <a:ln w="18415" cmpd="sng">
                  <a:noFill/>
                  <a:prstDash val="solid"/>
                </a:ln>
                <a:solidFill>
                  <a:schemeClr val="bg1"/>
                </a:solidFill>
                <a:effectLst/>
                <a:latin typeface="+mn-lt"/>
              </a:rPr>
              <a:t>Contraception</a:t>
            </a:r>
            <a:endParaRPr lang="en-US" sz="2800" dirty="0">
              <a:ln w="18415" cmpd="sng">
                <a:noFill/>
                <a:prstDash val="solid"/>
              </a:ln>
              <a:solidFill>
                <a:schemeClr val="bg1"/>
              </a:solidFill>
              <a:effectLst/>
              <a:latin typeface="+mn-lt"/>
            </a:endParaRPr>
          </a:p>
          <a:p>
            <a:pPr lvl="0" eaLnBrk="1" fontAlgn="auto" hangingPunct="1">
              <a:spcBef>
                <a:spcPct val="20000"/>
              </a:spcBef>
              <a:spcAft>
                <a:spcPts val="0"/>
              </a:spcAft>
              <a:buClr>
                <a:schemeClr val="tx1">
                  <a:shade val="95000"/>
                </a:schemeClr>
              </a:buClr>
              <a:buSzPct val="65000"/>
              <a:defRPr/>
            </a:pPr>
            <a:endParaRPr lang="en-US" sz="1800" dirty="0">
              <a:ln w="18415" cmpd="sng">
                <a:noFill/>
                <a:prstDash val="solid"/>
              </a:ln>
              <a:solidFill>
                <a:schemeClr val="bg1"/>
              </a:solidFill>
              <a:effectLst/>
              <a:latin typeface="+mn-l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750" dirty="0" smtClean="0">
                <a:ln w="18415" cmpd="sng">
                  <a:noFill/>
                  <a:prstDash val="solid"/>
                </a:ln>
                <a:solidFill>
                  <a:schemeClr val="bg1"/>
                </a:solidFill>
                <a:effectLst/>
                <a:latin typeface="+mn-lt"/>
              </a:rPr>
              <a:t>Potential side effects</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endParaRPr lang="en-US" sz="1750" dirty="0">
              <a:ln w="18415" cmpd="sng">
                <a:noFill/>
                <a:prstDash val="solid"/>
              </a:ln>
              <a:solidFill>
                <a:schemeClr val="bg1"/>
              </a:solidFill>
              <a:effectLst/>
              <a:latin typeface="+mn-l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750" dirty="0">
                <a:ln w="18415" cmpd="sng">
                  <a:noFill/>
                  <a:prstDash val="solid"/>
                </a:ln>
                <a:solidFill>
                  <a:schemeClr val="bg1"/>
                </a:solidFill>
                <a:effectLst/>
                <a:latin typeface="+mn-lt"/>
              </a:rPr>
              <a:t>Suppresses or eliminates </a:t>
            </a:r>
            <a:r>
              <a:rPr lang="en-US" sz="1750" dirty="0" smtClean="0">
                <a:ln w="18415" cmpd="sng">
                  <a:noFill/>
                  <a:prstDash val="solid"/>
                </a:ln>
                <a:solidFill>
                  <a:schemeClr val="bg1"/>
                </a:solidFill>
                <a:effectLst/>
                <a:latin typeface="+mn-lt"/>
              </a:rPr>
              <a:t>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endParaRPr lang="en-US" sz="1750" dirty="0">
              <a:ln w="18415" cmpd="sng">
                <a:noFill/>
                <a:prstDash val="solid"/>
              </a:ln>
              <a:solidFill>
                <a:schemeClr val="bg1"/>
              </a:solidFill>
              <a:effectLst/>
              <a:latin typeface="+mn-l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750" dirty="0">
                <a:ln w="18415" cmpd="sng">
                  <a:noFill/>
                  <a:prstDash val="solid"/>
                </a:ln>
                <a:solidFill>
                  <a:schemeClr val="bg1"/>
                </a:solidFill>
                <a:effectLst/>
                <a:latin typeface="+mn-lt"/>
              </a:rPr>
              <a:t>May impact future </a:t>
            </a:r>
            <a:r>
              <a:rPr lang="en-US" sz="1750" dirty="0" smtClean="0">
                <a:ln w="18415" cmpd="sng">
                  <a:noFill/>
                  <a:prstDash val="solid"/>
                </a:ln>
                <a:solidFill>
                  <a:schemeClr val="bg1"/>
                </a:solidFill>
                <a:effectLst/>
                <a:latin typeface="+mn-lt"/>
              </a:rPr>
              <a:t>fertility</a:t>
            </a: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endParaRPr lang="en-US" sz="1750" dirty="0" smtClean="0">
              <a:ln w="18415" cmpd="sng">
                <a:noFill/>
                <a:prstDash val="solid"/>
              </a:ln>
              <a:solidFill>
                <a:schemeClr val="bg1"/>
              </a:solidFill>
              <a:effectLst/>
              <a:latin typeface="+mn-lt"/>
            </a:endParaRPr>
          </a:p>
          <a:p>
            <a:pPr marL="233363" indent="-233363" algn="l" eaLnBrk="1" fontAlgn="auto" hangingPunct="1">
              <a:lnSpc>
                <a:spcPts val="1500"/>
              </a:lnSpc>
              <a:spcBef>
                <a:spcPts val="1200"/>
              </a:spcBef>
              <a:spcAft>
                <a:spcPts val="0"/>
              </a:spcAft>
              <a:buClr>
                <a:schemeClr val="tx1">
                  <a:shade val="95000"/>
                </a:schemeClr>
              </a:buClr>
              <a:buSzPct val="65000"/>
              <a:buFont typeface="Arial" pitchFamily="34" charset="0"/>
              <a:buChar char="•"/>
            </a:pPr>
            <a:r>
              <a:rPr lang="en-US" sz="1750" dirty="0" smtClean="0">
                <a:ln w="18415" cmpd="sng">
                  <a:noFill/>
                  <a:prstDash val="solid"/>
                </a:ln>
                <a:solidFill>
                  <a:schemeClr val="bg1"/>
                </a:solidFill>
                <a:effectLst/>
                <a:latin typeface="+mn-lt"/>
              </a:rPr>
              <a:t>Environment i</a:t>
            </a:r>
            <a:r>
              <a:rPr lang="en-US" sz="1600" dirty="0" smtClean="0">
                <a:ln w="18415" cmpd="sng">
                  <a:noFill/>
                  <a:prstDash val="solid"/>
                </a:ln>
                <a:solidFill>
                  <a:schemeClr val="bg1"/>
                </a:solidFill>
                <a:effectLst/>
                <a:latin typeface="+mn-lt"/>
              </a:rPr>
              <a:t>mpacted by artificial hormones in waterways</a:t>
            </a:r>
            <a:endParaRPr lang="en-US" sz="1600" dirty="0">
              <a:ln w="18415" cmpd="sng">
                <a:noFill/>
                <a:prstDash val="solid"/>
              </a:ln>
              <a:solidFill>
                <a:schemeClr val="bg1"/>
              </a:solidFill>
              <a:effectLst/>
              <a:latin typeface="+mn-lt"/>
            </a:endParaRPr>
          </a:p>
          <a:p>
            <a:pPr marL="0" marR="0" lvl="0" indent="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7" name="Moral Differences" hidden="1"/>
          <p:cNvSpPr txBox="1">
            <a:spLocks/>
          </p:cNvSpPr>
          <p:nvPr/>
        </p:nvSpPr>
        <p:spPr>
          <a:xfrm>
            <a:off x="464280" y="1365912"/>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indent="-411480" algn="l" eaLnBrk="1" fontAlgn="auto" hangingPunct="1">
              <a:lnSpc>
                <a:spcPts val="1000"/>
              </a:lnSpc>
              <a:spcBef>
                <a:spcPts val="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endParaRPr lang="en-US"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&amp; procreative elements present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Conscious choice to engage in or avoid sexual intercourse during fertile times</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viewing fertility as a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idea of “children as gift”</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 mastery, maturity, generosity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acceptance to new life and unplanned pregnancy</a:t>
            </a:r>
          </a:p>
          <a:p>
            <a:pPr marL="233363" indent="-233363" algn="l">
              <a:lnSpc>
                <a:spcPts val="16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responsible sexual behavior</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Moral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Unitive and/or procreative elements absent</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Often unaware if fertile or infertile which necessitates continuous contraception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Treats fertility as a disease</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attitude of “children as burden”</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selfishness, immaturity</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resort to abortion if pregnancy occurs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Pill, Patches, Implants, Rings, Injectables, and IUD, act as abortifacients</a:t>
            </a:r>
          </a:p>
          <a:p>
            <a:pPr marL="233363" indent="-233363"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Enables irresponsible sexual behavior</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Relational Differences" hidden="1"/>
          <p:cNvSpPr txBox="1">
            <a:spLocks/>
          </p:cNvSpPr>
          <p:nvPr/>
        </p:nvSpPr>
        <p:spPr>
          <a:xfrm>
            <a:off x="383620" y="1271318"/>
            <a:ext cx="8382007" cy="5151845"/>
          </a:xfrm>
          <a:prstGeom prst="rect">
            <a:avLst/>
          </a:prstGeom>
        </p:spPr>
        <p:txBody>
          <a:bodyPr vert="horz" numCol="2">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Natural Family Planning</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marL="288925" lvl="0" indent="-288925" algn="l" eaLnBrk="1" fontAlgn="auto" hangingPunct="1">
              <a:lnSpc>
                <a:spcPts val="1000"/>
              </a:lnSpc>
              <a:spcBef>
                <a:spcPts val="0"/>
              </a:spcBef>
              <a:spcAft>
                <a:spcPts val="0"/>
              </a:spcAft>
              <a:buClr>
                <a:schemeClr val="tx1">
                  <a:shade val="95000"/>
                </a:schemeClr>
              </a:buClr>
              <a:buSzPct val="65000"/>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Encourages shared responsibility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Enhances couple communication</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Abstain from sex if avoiding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Fosters mutual respect</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Acknowledges that sexual intercourse may result in pregnancy</a:t>
            </a:r>
          </a:p>
          <a:p>
            <a:pPr marL="288925" indent="-288925"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Promotes growth/longevity of marriage</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R="0" lvl="0"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Contraception</a:t>
            </a:r>
          </a:p>
          <a:p>
            <a:pPr lvl="0" eaLnBrk="1" fontAlgn="auto" hangingPunct="1">
              <a:spcBef>
                <a:spcPct val="20000"/>
              </a:spcBef>
              <a:spcAft>
                <a:spcPts val="0"/>
              </a:spcAft>
              <a:buClr>
                <a:schemeClr val="tx1">
                  <a:shade val="95000"/>
                </a:schemeClr>
              </a:buClr>
              <a:buSzPct val="65000"/>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Relational Differences</a:t>
            </a:r>
          </a:p>
          <a:p>
            <a:pPr lvl="0" eaLnBrk="1" fontAlgn="auto" hangingPunct="1">
              <a:spcBef>
                <a:spcPct val="20000"/>
              </a:spcBef>
              <a:spcAft>
                <a:spcPts val="0"/>
              </a:spcAft>
              <a:buClr>
                <a:schemeClr val="tx1">
                  <a:shade val="95000"/>
                </a:schemeClr>
              </a:buClr>
              <a:buSzPct val="65000"/>
              <a:defRPr/>
            </a:pP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Is primarily an individual responsibility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Lessens need for discussion</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Engage in sex while avoiding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Creates environment to “use” partner</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Mentally and physically separates connection between sex and pregnancy</a:t>
            </a:r>
          </a:p>
          <a:p>
            <a:pPr marL="228600" indent="-228600" algn="l">
              <a:lnSpc>
                <a:spcPts val="1500"/>
              </a:lnSpc>
              <a:spcBef>
                <a:spcPts val="1200"/>
              </a:spcBef>
              <a:buFont typeface="Arial" pitchFamily="34" charset="0"/>
              <a:buChar cha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May result in promiscuity, infidelity and divorce</a:t>
            </a:r>
          </a:p>
          <a:p>
            <a:pPr marL="0" marR="0" lvl="0" indent="0" defTabSz="914400" rtl="0" eaLnBrk="1" fontAlgn="auto" latinLnBrk="0" hangingPunct="1">
              <a:lnSpc>
                <a:spcPts val="1500"/>
              </a:lnSpc>
              <a:spcBef>
                <a:spcPct val="20000"/>
              </a:spcBef>
              <a:spcAft>
                <a:spcPts val="0"/>
              </a:spcAft>
              <a:buClr>
                <a:schemeClr val="tx1">
                  <a:shade val="95000"/>
                </a:schemeClr>
              </a:buClr>
              <a:buSzPct val="65000"/>
              <a:buFont typeface="Wingdings 2"/>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9" end="1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9" name="Rectangle 55"/>
          <p:cNvSpPr>
            <a:spLocks noGrp="1" noChangeArrowheads="1"/>
          </p:cNvSpPr>
          <p:nvPr>
            <p:ph type="ctrTitle"/>
          </p:nvPr>
        </p:nvSpPr>
        <p:spPr>
          <a:xfrm>
            <a:off x="701675" y="263526"/>
            <a:ext cx="7785100" cy="767832"/>
          </a:xfrm>
          <a:effectLst/>
        </p:spPr>
        <p:txBody>
          <a:bodyPr>
            <a:noAutofit/>
            <a:scene3d>
              <a:camera prst="orthographicFront"/>
              <a:lightRig rig="soft" dir="t">
                <a:rot lat="0" lon="0" rev="0"/>
              </a:lightRig>
            </a:scene3d>
            <a:sp3d prstMaterial="softEdge"/>
          </a:bodyPr>
          <a:lstStyle/>
          <a:p>
            <a:pPr eaLnBrk="1" hangingPunct="1">
              <a:defRPr/>
            </a:pPr>
            <a:r>
              <a:rPr lang="en-US" cap="none" dirty="0" smtClean="0">
                <a:ln w="11430"/>
              </a:rPr>
              <a:t>Effectiveness Rates</a:t>
            </a:r>
            <a:endParaRPr lang="en-US" cap="none" dirty="0">
              <a:ln w="11430"/>
            </a:endParaRPr>
          </a:p>
        </p:txBody>
      </p:sp>
      <p:sp>
        <p:nvSpPr>
          <p:cNvPr id="6" name="TextBox 5"/>
          <p:cNvSpPr txBox="1"/>
          <p:nvPr/>
        </p:nvSpPr>
        <p:spPr>
          <a:xfrm>
            <a:off x="382772" y="1318437"/>
            <a:ext cx="3997842" cy="4006225"/>
          </a:xfrm>
          <a:prstGeom prst="rect">
            <a:avLst/>
          </a:prstGeom>
          <a:noFill/>
          <a:effectLst/>
        </p:spPr>
        <p:txBody>
          <a:bodyPr wrap="square" rtlCol="0">
            <a:spAutoFit/>
          </a:bodyPr>
          <a:lstStyle/>
          <a:p>
            <a:r>
              <a:rPr lang="en-US" sz="2800" dirty="0" smtClean="0">
                <a:ln w="18415" cmpd="sng">
                  <a:noFill/>
                  <a:prstDash val="solid"/>
                </a:ln>
                <a:solidFill>
                  <a:schemeClr val="bg1"/>
                </a:solidFill>
                <a:effectLst/>
              </a:rPr>
              <a:t>Fertility </a:t>
            </a:r>
            <a:r>
              <a:rPr lang="en-US" sz="2800" dirty="0">
                <a:ln w="18415" cmpd="sng">
                  <a:noFill/>
                  <a:prstDash val="solid"/>
                </a:ln>
                <a:solidFill>
                  <a:schemeClr val="bg1"/>
                </a:solidFill>
                <a:effectLst/>
              </a:rPr>
              <a:t>Awareness</a:t>
            </a:r>
          </a:p>
          <a:p>
            <a:pPr>
              <a:buNone/>
            </a:pPr>
            <a:r>
              <a:rPr lang="en-US" sz="2400" dirty="0">
                <a:ln w="18415" cmpd="sng">
                  <a:noFill/>
                  <a:prstDash val="solid"/>
                </a:ln>
                <a:solidFill>
                  <a:schemeClr val="bg1"/>
                </a:solidFill>
                <a:effectLst/>
              </a:rPr>
              <a:t> </a:t>
            </a:r>
          </a:p>
          <a:p>
            <a:pPr marL="285750" indent="-285750" algn="l">
              <a:lnSpc>
                <a:spcPts val="2800"/>
              </a:lnSpc>
              <a:spcBef>
                <a:spcPts val="600"/>
              </a:spcBef>
              <a:buFont typeface="Arial" charset="0"/>
              <a:buChar char="•"/>
            </a:pPr>
            <a:r>
              <a:rPr lang="en-US" sz="2400" dirty="0" err="1">
                <a:ln w="18415" cmpd="sng">
                  <a:noFill/>
                  <a:prstDash val="solid"/>
                </a:ln>
                <a:solidFill>
                  <a:schemeClr val="bg1"/>
                </a:solidFill>
                <a:effectLst/>
              </a:rPr>
              <a:t>Sympto</a:t>
            </a:r>
            <a:r>
              <a:rPr lang="en-US" sz="2400" dirty="0">
                <a:ln w="18415" cmpd="sng">
                  <a:noFill/>
                  <a:prstDash val="solid"/>
                </a:ln>
                <a:solidFill>
                  <a:schemeClr val="bg1"/>
                </a:solidFill>
                <a:effectLst/>
              </a:rPr>
              <a:t>-Thermal and Ovulation Methods – 99%</a:t>
            </a:r>
          </a:p>
          <a:p>
            <a:pPr marL="0" indent="0" algn="l">
              <a:lnSpc>
                <a:spcPts val="2800"/>
              </a:lnSpc>
              <a:spcBef>
                <a:spcPts val="600"/>
              </a:spcBef>
              <a:buNone/>
            </a:pPr>
            <a:endParaRPr lang="en-US" sz="2400" dirty="0">
              <a:ln w="18415" cmpd="sng">
                <a:noFill/>
                <a:prstDash val="solid"/>
              </a:ln>
              <a:solidFill>
                <a:schemeClr val="bg1"/>
              </a:solidFill>
              <a:effectLst/>
            </a:endParaRPr>
          </a:p>
          <a:p>
            <a:pPr marL="0" indent="0" algn="l">
              <a:lnSpc>
                <a:spcPts val="2800"/>
              </a:lnSpc>
              <a:spcBef>
                <a:spcPts val="600"/>
              </a:spcBef>
              <a:buNone/>
            </a:pPr>
            <a:r>
              <a:rPr lang="en-US" sz="2400" dirty="0">
                <a:ln w="18415" cmpd="sng">
                  <a:noFill/>
                  <a:prstDash val="solid"/>
                </a:ln>
                <a:solidFill>
                  <a:schemeClr val="bg1"/>
                </a:solidFill>
                <a:effectLst/>
              </a:rPr>
              <a:t>*if properly learned and used according to instructions for avoiding or delaying pregnancy</a:t>
            </a: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4914900" y="1318437"/>
            <a:ext cx="3790950" cy="5801588"/>
          </a:xfrm>
          <a:prstGeom prst="rect">
            <a:avLst/>
          </a:prstGeom>
          <a:noFill/>
          <a:effectLst/>
        </p:spPr>
        <p:txBody>
          <a:bodyPr wrap="square" rtlCol="0">
            <a:spAutoFit/>
          </a:bodyPr>
          <a:lstStyle/>
          <a:p>
            <a:r>
              <a:rPr lang="en-US" sz="2800" dirty="0">
                <a:ln w="18415" cmpd="sng">
                  <a:noFill/>
                  <a:prstDash val="solid"/>
                </a:ln>
                <a:solidFill>
                  <a:schemeClr val="bg1"/>
                </a:solidFill>
                <a:effectLst/>
              </a:rPr>
              <a:t>Contraception</a:t>
            </a:r>
          </a:p>
          <a:p>
            <a:pPr marL="0" indent="0">
              <a:buNone/>
            </a:pPr>
            <a:endParaRPr lang="en-US" sz="1800" dirty="0">
              <a:ln w="18415" cmpd="sng">
                <a:noFill/>
                <a:prstDash val="solid"/>
              </a:ln>
              <a:solidFill>
                <a:schemeClr val="bg1"/>
              </a:solidFill>
              <a:effectLst/>
            </a:endParaRPr>
          </a:p>
          <a:p>
            <a:pPr marL="230188" indent="-230188" algn="l">
              <a:spcBef>
                <a:spcPts val="600"/>
              </a:spcBef>
              <a:buFont typeface="Arial" pitchFamily="34" charset="0"/>
              <a:buChar char="•"/>
            </a:pPr>
            <a:r>
              <a:rPr lang="en-US" sz="2400" dirty="0">
                <a:ln w="18415" cmpd="sng">
                  <a:noFill/>
                  <a:prstDash val="solid"/>
                </a:ln>
                <a:solidFill>
                  <a:schemeClr val="bg1"/>
                </a:solidFill>
                <a:effectLst/>
              </a:rPr>
              <a:t>Pill, patch, rings - 92%</a:t>
            </a:r>
          </a:p>
          <a:p>
            <a:pPr marL="230188" indent="-230188" algn="l">
              <a:spcBef>
                <a:spcPts val="600"/>
              </a:spcBef>
              <a:buFont typeface="Arial" pitchFamily="34" charset="0"/>
              <a:buChar char="•"/>
            </a:pPr>
            <a:r>
              <a:rPr lang="en-US" sz="2400" dirty="0" err="1">
                <a:ln w="18415" cmpd="sng">
                  <a:noFill/>
                  <a:prstDash val="solid"/>
                </a:ln>
                <a:solidFill>
                  <a:schemeClr val="bg1"/>
                </a:solidFill>
                <a:effectLst/>
              </a:rPr>
              <a:t>Injectables</a:t>
            </a:r>
            <a:r>
              <a:rPr lang="en-US" sz="2400" dirty="0">
                <a:ln w="18415" cmpd="sng">
                  <a:noFill/>
                  <a:prstDash val="solid"/>
                </a:ln>
                <a:solidFill>
                  <a:schemeClr val="bg1"/>
                </a:solidFill>
                <a:effectLst/>
              </a:rPr>
              <a:t> - 97%</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IUD - 98-99%</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Diaphragm - 84%</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Cervical Cap - 68-84%</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Condoms: Male-85% </a:t>
            </a:r>
            <a:br>
              <a:rPr lang="en-US" sz="2400" dirty="0">
                <a:ln w="18415" cmpd="sng">
                  <a:noFill/>
                  <a:prstDash val="solid"/>
                </a:ln>
                <a:solidFill>
                  <a:schemeClr val="bg1"/>
                </a:solidFill>
                <a:effectLst/>
              </a:rPr>
            </a:br>
            <a:r>
              <a:rPr lang="en-US" sz="2400" dirty="0">
                <a:ln w="18415" cmpd="sng">
                  <a:noFill/>
                  <a:prstDash val="solid"/>
                </a:ln>
                <a:solidFill>
                  <a:schemeClr val="bg1"/>
                </a:solidFill>
                <a:effectLst/>
              </a:rPr>
              <a:t>	       </a:t>
            </a:r>
            <a:r>
              <a:rPr lang="en-US" sz="2400" dirty="0" smtClean="0">
                <a:ln w="18415" cmpd="sng">
                  <a:noFill/>
                  <a:prstDash val="solid"/>
                </a:ln>
                <a:solidFill>
                  <a:schemeClr val="bg1"/>
                </a:solidFill>
                <a:effectLst/>
              </a:rPr>
              <a:t>   Female-79</a:t>
            </a:r>
            <a:r>
              <a:rPr lang="en-US" sz="2400" dirty="0">
                <a:ln w="18415" cmpd="sng">
                  <a:noFill/>
                  <a:prstDash val="solid"/>
                </a:ln>
                <a:solidFill>
                  <a:schemeClr val="bg1"/>
                </a:solidFill>
                <a:effectLst/>
              </a:rPr>
              <a:t>%</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Spermicides - 71%</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Withdrawal - 73%</a:t>
            </a:r>
          </a:p>
          <a:p>
            <a:pPr marL="230188" indent="-230188" algn="l">
              <a:spcBef>
                <a:spcPts val="600"/>
              </a:spcBef>
              <a:buFont typeface="Arial" pitchFamily="34" charset="0"/>
              <a:buChar char="•"/>
            </a:pPr>
            <a:r>
              <a:rPr lang="en-US" sz="2400" dirty="0">
                <a:ln w="18415" cmpd="sng">
                  <a:noFill/>
                  <a:prstDash val="solid"/>
                </a:ln>
                <a:solidFill>
                  <a:schemeClr val="bg1"/>
                </a:solidFill>
                <a:effectLst/>
              </a:rPr>
              <a:t>Surgical Sterilization - 99%</a:t>
            </a:r>
          </a:p>
          <a:p>
            <a:endParaRPr lang="en-US" dirty="0">
              <a:effectLst/>
            </a:endParaRPr>
          </a:p>
        </p:txBody>
      </p:sp>
    </p:spTree>
    <p:extLst>
      <p:ext uri="{BB962C8B-B14F-4D97-AF65-F5344CB8AC3E}">
        <p14:creationId xmlns:p14="http://schemas.microsoft.com/office/powerpoint/2010/main" val="1895457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895276" y="1892594"/>
            <a:ext cx="7270528" cy="4452531"/>
            <a:chOff x="586932" y="1568302"/>
            <a:chExt cx="7823200" cy="4883150"/>
          </a:xfrm>
        </p:grpSpPr>
        <p:pic>
          <p:nvPicPr>
            <p:cNvPr id="58370" name="Picture 12"/>
            <p:cNvPicPr>
              <a:picLocks noChangeAspect="1" noChangeArrowheads="1"/>
            </p:cNvPicPr>
            <p:nvPr/>
          </p:nvPicPr>
          <p:blipFill>
            <a:blip r:embed="rId3" cstate="print"/>
            <a:srcRect/>
            <a:stretch>
              <a:fillRect/>
            </a:stretch>
          </p:blipFill>
          <p:spPr bwMode="auto">
            <a:xfrm>
              <a:off x="2085532" y="4054327"/>
              <a:ext cx="2084388" cy="1371600"/>
            </a:xfrm>
            <a:prstGeom prst="rect">
              <a:avLst/>
            </a:prstGeom>
            <a:ln>
              <a:noFill/>
            </a:ln>
            <a:effectLst>
              <a:outerShdw blurRad="292100" dist="139700" dir="2700000" algn="tl" rotWithShape="0">
                <a:srgbClr val="333333">
                  <a:alpha val="65000"/>
                </a:srgbClr>
              </a:outerShdw>
              <a:softEdge rad="31750"/>
            </a:effectLst>
          </p:spPr>
        </p:pic>
        <p:pic>
          <p:nvPicPr>
            <p:cNvPr id="58371" name="Picture 13"/>
            <p:cNvPicPr>
              <a:picLocks noChangeAspect="1" noChangeArrowheads="1"/>
            </p:cNvPicPr>
            <p:nvPr/>
          </p:nvPicPr>
          <p:blipFill>
            <a:blip r:embed="rId4" cstate="print"/>
            <a:srcRect/>
            <a:stretch>
              <a:fillRect/>
            </a:stretch>
          </p:blipFill>
          <p:spPr bwMode="auto">
            <a:xfrm>
              <a:off x="1980757" y="2793852"/>
              <a:ext cx="2103438" cy="1371600"/>
            </a:xfrm>
            <a:prstGeom prst="rect">
              <a:avLst/>
            </a:prstGeom>
            <a:ln>
              <a:noFill/>
            </a:ln>
            <a:effectLst>
              <a:outerShdw blurRad="292100" dist="139700" dir="2700000" algn="tl" rotWithShape="0">
                <a:srgbClr val="333333">
                  <a:alpha val="65000"/>
                </a:srgbClr>
              </a:outerShdw>
              <a:softEdge rad="31750"/>
            </a:effectLst>
          </p:spPr>
        </p:pic>
        <p:pic>
          <p:nvPicPr>
            <p:cNvPr id="58372" name="Picture 8"/>
            <p:cNvPicPr>
              <a:picLocks noChangeAspect="1" noChangeArrowheads="1"/>
            </p:cNvPicPr>
            <p:nvPr/>
          </p:nvPicPr>
          <p:blipFill>
            <a:blip r:embed="rId5" cstate="print"/>
            <a:srcRect/>
            <a:stretch>
              <a:fillRect/>
            </a:stretch>
          </p:blipFill>
          <p:spPr bwMode="auto">
            <a:xfrm>
              <a:off x="586932" y="1739752"/>
              <a:ext cx="1371600" cy="2120900"/>
            </a:xfrm>
            <a:prstGeom prst="rect">
              <a:avLst/>
            </a:prstGeom>
            <a:ln>
              <a:noFill/>
            </a:ln>
            <a:effectLst>
              <a:outerShdw blurRad="292100" dist="139700" dir="2700000" algn="tl" rotWithShape="0">
                <a:srgbClr val="333333">
                  <a:alpha val="65000"/>
                </a:srgbClr>
              </a:outerShdw>
              <a:softEdge rad="31750"/>
            </a:effectLst>
          </p:spPr>
        </p:pic>
        <p:pic>
          <p:nvPicPr>
            <p:cNvPr id="58373" name="Picture 5"/>
            <p:cNvPicPr>
              <a:picLocks noChangeAspect="1" noChangeArrowheads="1"/>
            </p:cNvPicPr>
            <p:nvPr/>
          </p:nvPicPr>
          <p:blipFill>
            <a:blip r:embed="rId6" cstate="print"/>
            <a:srcRect/>
            <a:stretch>
              <a:fillRect/>
            </a:stretch>
          </p:blipFill>
          <p:spPr bwMode="auto">
            <a:xfrm>
              <a:off x="872682" y="3559027"/>
              <a:ext cx="1371600" cy="2054225"/>
            </a:xfrm>
            <a:prstGeom prst="rect">
              <a:avLst/>
            </a:prstGeom>
            <a:ln>
              <a:noFill/>
            </a:ln>
            <a:effectLst>
              <a:outerShdw blurRad="292100" dist="139700" dir="2700000" algn="tl" rotWithShape="0">
                <a:srgbClr val="333333">
                  <a:alpha val="65000"/>
                </a:srgbClr>
              </a:outerShdw>
              <a:softEdge rad="31750"/>
            </a:effectLst>
          </p:spPr>
        </p:pic>
        <p:pic>
          <p:nvPicPr>
            <p:cNvPr id="58374" name="Picture 6"/>
            <p:cNvPicPr>
              <a:picLocks noChangeAspect="1" noChangeArrowheads="1"/>
            </p:cNvPicPr>
            <p:nvPr/>
          </p:nvPicPr>
          <p:blipFill>
            <a:blip r:embed="rId7" cstate="print"/>
            <a:srcRect/>
            <a:stretch>
              <a:fillRect/>
            </a:stretch>
          </p:blipFill>
          <p:spPr bwMode="auto">
            <a:xfrm>
              <a:off x="5663757" y="4244827"/>
              <a:ext cx="1371600" cy="2079625"/>
            </a:xfrm>
            <a:prstGeom prst="rect">
              <a:avLst/>
            </a:prstGeom>
            <a:ln>
              <a:noFill/>
            </a:ln>
            <a:effectLst>
              <a:outerShdw blurRad="292100" dist="139700" dir="2700000" algn="tl" rotWithShape="0">
                <a:srgbClr val="333333">
                  <a:alpha val="65000"/>
                </a:srgbClr>
              </a:outerShdw>
              <a:softEdge rad="31750"/>
            </a:effectLst>
          </p:spPr>
        </p:pic>
        <p:pic>
          <p:nvPicPr>
            <p:cNvPr id="58375" name="Picture 7"/>
            <p:cNvPicPr>
              <a:picLocks noChangeAspect="1" noChangeArrowheads="1"/>
            </p:cNvPicPr>
            <p:nvPr/>
          </p:nvPicPr>
          <p:blipFill>
            <a:blip r:embed="rId8" cstate="print"/>
            <a:srcRect/>
            <a:stretch>
              <a:fillRect/>
            </a:stretch>
          </p:blipFill>
          <p:spPr bwMode="auto">
            <a:xfrm>
              <a:off x="7038532" y="4016227"/>
              <a:ext cx="1371600" cy="2084388"/>
            </a:xfrm>
            <a:prstGeom prst="rect">
              <a:avLst/>
            </a:prstGeom>
            <a:ln>
              <a:noFill/>
            </a:ln>
            <a:effectLst>
              <a:outerShdw blurRad="292100" dist="139700" dir="2700000" algn="tl" rotWithShape="0">
                <a:srgbClr val="333333">
                  <a:alpha val="65000"/>
                </a:srgbClr>
              </a:outerShdw>
              <a:softEdge rad="31750"/>
            </a:effectLst>
          </p:spPr>
        </p:pic>
        <p:pic>
          <p:nvPicPr>
            <p:cNvPr id="58376" name="Picture 9"/>
            <p:cNvPicPr>
              <a:picLocks noChangeAspect="1" noChangeArrowheads="1"/>
            </p:cNvPicPr>
            <p:nvPr/>
          </p:nvPicPr>
          <p:blipFill>
            <a:blip r:embed="rId9" cstate="print"/>
            <a:srcRect/>
            <a:stretch>
              <a:fillRect/>
            </a:stretch>
          </p:blipFill>
          <p:spPr bwMode="auto">
            <a:xfrm>
              <a:off x="1552132" y="5079852"/>
              <a:ext cx="2066925" cy="1371600"/>
            </a:xfrm>
            <a:prstGeom prst="rect">
              <a:avLst/>
            </a:prstGeom>
            <a:ln>
              <a:noFill/>
            </a:ln>
            <a:effectLst>
              <a:outerShdw blurRad="292100" dist="139700" dir="2700000" algn="tl" rotWithShape="0">
                <a:srgbClr val="333333">
                  <a:alpha val="65000"/>
                </a:srgbClr>
              </a:outerShdw>
              <a:softEdge rad="31750"/>
            </a:effectLst>
          </p:spPr>
        </p:pic>
        <p:pic>
          <p:nvPicPr>
            <p:cNvPr id="58377" name="Picture 10"/>
            <p:cNvPicPr>
              <a:picLocks noChangeAspect="1" noChangeArrowheads="1"/>
            </p:cNvPicPr>
            <p:nvPr/>
          </p:nvPicPr>
          <p:blipFill>
            <a:blip r:embed="rId10" cstate="print"/>
            <a:srcRect/>
            <a:stretch>
              <a:fillRect/>
            </a:stretch>
          </p:blipFill>
          <p:spPr bwMode="auto">
            <a:xfrm>
              <a:off x="1971232" y="1568302"/>
              <a:ext cx="2047875" cy="1365250"/>
            </a:xfrm>
            <a:prstGeom prst="rect">
              <a:avLst/>
            </a:prstGeom>
            <a:ln>
              <a:noFill/>
            </a:ln>
            <a:effectLst>
              <a:outerShdw blurRad="292100" dist="139700" dir="2700000" algn="tl" rotWithShape="0">
                <a:srgbClr val="333333">
                  <a:alpha val="65000"/>
                </a:srgbClr>
              </a:outerShdw>
              <a:softEdge rad="31750"/>
            </a:effectLst>
          </p:spPr>
        </p:pic>
        <p:pic>
          <p:nvPicPr>
            <p:cNvPr id="58378" name="Picture 11"/>
            <p:cNvPicPr>
              <a:picLocks noChangeAspect="1" noChangeArrowheads="1"/>
            </p:cNvPicPr>
            <p:nvPr/>
          </p:nvPicPr>
          <p:blipFill>
            <a:blip r:embed="rId11" cstate="print"/>
            <a:srcRect/>
            <a:stretch>
              <a:fillRect/>
            </a:stretch>
          </p:blipFill>
          <p:spPr bwMode="auto">
            <a:xfrm>
              <a:off x="6838507" y="1952477"/>
              <a:ext cx="1371600" cy="2060575"/>
            </a:xfrm>
            <a:prstGeom prst="rect">
              <a:avLst/>
            </a:prstGeom>
            <a:ln>
              <a:noFill/>
            </a:ln>
            <a:effectLst>
              <a:outerShdw blurRad="292100" dist="139700" dir="2700000" algn="tl" rotWithShape="0">
                <a:srgbClr val="333333">
                  <a:alpha val="65000"/>
                </a:srgbClr>
              </a:outerShdw>
              <a:softEdge rad="31750"/>
            </a:effectLst>
          </p:spPr>
        </p:pic>
        <p:pic>
          <p:nvPicPr>
            <p:cNvPr id="58379" name="Picture 14"/>
            <p:cNvPicPr>
              <a:picLocks noChangeAspect="1" noChangeArrowheads="1"/>
            </p:cNvPicPr>
            <p:nvPr/>
          </p:nvPicPr>
          <p:blipFill>
            <a:blip r:embed="rId12" cstate="print"/>
            <a:srcRect/>
            <a:stretch>
              <a:fillRect/>
            </a:stretch>
          </p:blipFill>
          <p:spPr bwMode="auto">
            <a:xfrm>
              <a:off x="3561907" y="2044552"/>
              <a:ext cx="2054225" cy="1365250"/>
            </a:xfrm>
            <a:prstGeom prst="rect">
              <a:avLst/>
            </a:prstGeom>
            <a:noFill/>
            <a:ln w="9525">
              <a:noFill/>
              <a:miter lim="800000"/>
              <a:headEnd/>
              <a:tailEnd/>
            </a:ln>
            <a:effectLst>
              <a:softEdge rad="31750"/>
            </a:effectLst>
          </p:spPr>
        </p:pic>
        <p:pic>
          <p:nvPicPr>
            <p:cNvPr id="58380" name="Picture 15"/>
            <p:cNvPicPr>
              <a:picLocks noChangeAspect="1" noChangeArrowheads="1"/>
            </p:cNvPicPr>
            <p:nvPr/>
          </p:nvPicPr>
          <p:blipFill>
            <a:blip r:embed="rId13" cstate="print"/>
            <a:srcRect/>
            <a:stretch>
              <a:fillRect/>
            </a:stretch>
          </p:blipFill>
          <p:spPr bwMode="auto">
            <a:xfrm>
              <a:off x="5463732" y="1654027"/>
              <a:ext cx="1371600" cy="2043113"/>
            </a:xfrm>
            <a:prstGeom prst="rect">
              <a:avLst/>
            </a:prstGeom>
            <a:ln>
              <a:noFill/>
            </a:ln>
            <a:effectLst>
              <a:outerShdw blurRad="292100" dist="139700" dir="2700000" algn="tl" rotWithShape="0">
                <a:srgbClr val="333333">
                  <a:alpha val="65000"/>
                </a:srgbClr>
              </a:outerShdw>
              <a:softEdge rad="31750"/>
            </a:effectLst>
          </p:spPr>
        </p:pic>
        <p:pic>
          <p:nvPicPr>
            <p:cNvPr id="58381" name="Picture 17"/>
            <p:cNvPicPr>
              <a:picLocks noChangeAspect="1" noChangeArrowheads="1"/>
            </p:cNvPicPr>
            <p:nvPr/>
          </p:nvPicPr>
          <p:blipFill>
            <a:blip r:embed="rId14" cstate="print"/>
            <a:srcRect/>
            <a:stretch>
              <a:fillRect/>
            </a:stretch>
          </p:blipFill>
          <p:spPr bwMode="auto">
            <a:xfrm>
              <a:off x="4092132" y="3403452"/>
              <a:ext cx="2060575" cy="1371600"/>
            </a:xfrm>
            <a:prstGeom prst="rect">
              <a:avLst/>
            </a:prstGeom>
            <a:ln>
              <a:noFill/>
            </a:ln>
            <a:effectLst>
              <a:outerShdw blurRad="292100" dist="139700" dir="2700000" algn="tl" rotWithShape="0">
                <a:srgbClr val="333333">
                  <a:alpha val="65000"/>
                </a:srgbClr>
              </a:outerShdw>
              <a:softEdge rad="31750"/>
            </a:effectLst>
          </p:spPr>
        </p:pic>
        <p:pic>
          <p:nvPicPr>
            <p:cNvPr id="58382" name="Picture 18"/>
            <p:cNvPicPr>
              <a:picLocks noChangeAspect="1" noChangeArrowheads="1"/>
            </p:cNvPicPr>
            <p:nvPr/>
          </p:nvPicPr>
          <p:blipFill>
            <a:blip r:embed="rId15" cstate="print"/>
            <a:srcRect/>
            <a:stretch>
              <a:fillRect/>
            </a:stretch>
          </p:blipFill>
          <p:spPr bwMode="auto">
            <a:xfrm>
              <a:off x="3619057" y="4778227"/>
              <a:ext cx="2066925" cy="1365250"/>
            </a:xfrm>
            <a:prstGeom prst="rect">
              <a:avLst/>
            </a:prstGeom>
            <a:ln>
              <a:noFill/>
            </a:ln>
            <a:effectLst>
              <a:outerShdw blurRad="292100" dist="139700" dir="2700000" algn="tl" rotWithShape="0">
                <a:srgbClr val="333333">
                  <a:alpha val="65000"/>
                </a:srgbClr>
              </a:outerShdw>
              <a:softEdge rad="31750"/>
            </a:effectLst>
          </p:spPr>
        </p:pic>
        <p:pic>
          <p:nvPicPr>
            <p:cNvPr id="58383" name="Picture 16"/>
            <p:cNvPicPr>
              <a:picLocks noChangeAspect="1" noChangeArrowheads="1"/>
            </p:cNvPicPr>
            <p:nvPr/>
          </p:nvPicPr>
          <p:blipFill>
            <a:blip r:embed="rId16" cstate="print"/>
            <a:srcRect/>
            <a:stretch>
              <a:fillRect/>
            </a:stretch>
          </p:blipFill>
          <p:spPr bwMode="auto">
            <a:xfrm>
              <a:off x="5695507" y="3501877"/>
              <a:ext cx="2084388" cy="1371600"/>
            </a:xfrm>
            <a:prstGeom prst="rect">
              <a:avLst/>
            </a:prstGeom>
            <a:ln>
              <a:noFill/>
            </a:ln>
            <a:effectLst>
              <a:outerShdw blurRad="292100" dist="139700" dir="2700000" algn="tl" rotWithShape="0">
                <a:srgbClr val="333333">
                  <a:alpha val="65000"/>
                </a:srgbClr>
              </a:outerShdw>
              <a:softEdge rad="31750"/>
            </a:effectLst>
          </p:spPr>
        </p:pic>
      </p:grpSp>
      <p:sp>
        <p:nvSpPr>
          <p:cNvPr id="286739" name="Rectangle 19"/>
          <p:cNvSpPr>
            <a:spLocks noRot="1" noChangeArrowheads="1"/>
          </p:cNvSpPr>
          <p:nvPr/>
        </p:nvSpPr>
        <p:spPr bwMode="auto">
          <a:xfrm>
            <a:off x="520996" y="254701"/>
            <a:ext cx="8229600" cy="1143000"/>
          </a:xfrm>
          <a:prstGeom prst="rect">
            <a:avLst/>
          </a:prstGeom>
          <a:noFill/>
          <a:ln w="9525">
            <a:noFill/>
            <a:miter lim="800000"/>
            <a:headEnd/>
            <a:tailEnd/>
          </a:ln>
          <a:effectLst/>
        </p:spPr>
        <p:txBody>
          <a:bodyPr anchor="ctr"/>
          <a:lstStyle/>
          <a:p>
            <a:pPr eaLnBrk="1" hangingPunct="1">
              <a:defRPr/>
            </a:pPr>
            <a:r>
              <a:rPr lang="en-US" sz="4000" b="1" dirty="0">
                <a:ln w="0"/>
                <a:solidFill>
                  <a:schemeClr val="bg1"/>
                </a:solidFill>
                <a:effectLst/>
                <a:ea typeface="Arial" charset="0"/>
                <a:cs typeface="Arial" charset="0"/>
              </a:rPr>
              <a:t>The Effectiveness </a:t>
            </a:r>
            <a:r>
              <a:rPr lang="en-US" sz="4000" b="1" dirty="0" smtClean="0">
                <a:ln w="0"/>
                <a:solidFill>
                  <a:schemeClr val="bg1"/>
                </a:solidFill>
                <a:effectLst/>
                <a:ea typeface="Arial" charset="0"/>
                <a:cs typeface="Arial" charset="0"/>
              </a:rPr>
              <a:t>of NFP Depends on You</a:t>
            </a:r>
            <a:endParaRPr lang="en-US" sz="4000" b="1" i="1" dirty="0">
              <a:ln w="0"/>
              <a:solidFill>
                <a:schemeClr val="bg1"/>
              </a:solidFill>
              <a:effectLst/>
              <a:ea typeface="Arial" charset="0"/>
              <a:cs typeface="Arial"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5"/>
          <p:cNvSpPr txBox="1">
            <a:spLocks noRot="1" noChangeArrowheads="1"/>
          </p:cNvSpPr>
          <p:nvPr/>
        </p:nvSpPr>
        <p:spPr>
          <a:xfrm>
            <a:off x="457200" y="274638"/>
            <a:ext cx="8229600" cy="1143000"/>
          </a:xfrm>
          <a:prstGeom prst="rect">
            <a:avLst/>
          </a:prstGeom>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n w="11430"/>
                <a:solidFill>
                  <a:schemeClr val="bg1"/>
                </a:solidFill>
                <a:effectLst/>
                <a:ea typeface="Arial" charset="0"/>
                <a:cs typeface="Arial" charset="0"/>
              </a:rPr>
              <a:t>2</a:t>
            </a:r>
            <a:r>
              <a:rPr kumimoji="0" lang="en-US" sz="4000" b="1" i="0" u="none" strike="noStrike" kern="1200" normalizeH="0" baseline="0" noProof="0" dirty="0" smtClean="0">
                <a:ln w="11430"/>
                <a:solidFill>
                  <a:schemeClr val="bg1"/>
                </a:solidFill>
                <a:effectLst/>
                <a:uLnTx/>
                <a:uFillTx/>
                <a:ea typeface="Arial" charset="0"/>
                <a:cs typeface="Arial" charset="0"/>
              </a:rPr>
              <a:t> Important</a:t>
            </a:r>
            <a:r>
              <a:rPr kumimoji="0" lang="en-US" sz="4000" b="1" i="0" u="none" strike="noStrike" kern="1200" normalizeH="0" noProof="0" dirty="0" smtClean="0">
                <a:ln w="11430"/>
                <a:solidFill>
                  <a:schemeClr val="bg1"/>
                </a:solidFill>
                <a:effectLst/>
                <a:uLnTx/>
                <a:uFillTx/>
                <a:ea typeface="Arial" charset="0"/>
                <a:cs typeface="Arial" charset="0"/>
              </a:rPr>
              <a:t> Questions</a:t>
            </a:r>
            <a:endParaRPr kumimoji="0" lang="en-US" sz="4000" b="1" i="0" u="none" strike="noStrike" kern="1200" normalizeH="0" baseline="0" noProof="0" dirty="0">
              <a:ln w="11430"/>
              <a:solidFill>
                <a:schemeClr val="bg1"/>
              </a:solidFill>
              <a:effectLst/>
              <a:uLnTx/>
              <a:uFillTx/>
              <a:ea typeface="Arial" charset="0"/>
              <a:cs typeface="Arial" charset="0"/>
            </a:endParaRPr>
          </a:p>
        </p:txBody>
      </p:sp>
      <p:sp>
        <p:nvSpPr>
          <p:cNvPr id="2" name="TextBox 1"/>
          <p:cNvSpPr txBox="1"/>
          <p:nvPr/>
        </p:nvSpPr>
        <p:spPr>
          <a:xfrm>
            <a:off x="659219" y="1417638"/>
            <a:ext cx="7400260" cy="3477875"/>
          </a:xfrm>
          <a:prstGeom prst="rect">
            <a:avLst/>
          </a:prstGeom>
          <a:noFill/>
        </p:spPr>
        <p:txBody>
          <a:bodyPr wrap="square" rtlCol="0">
            <a:spAutoFit/>
          </a:bodyPr>
          <a:lstStyle/>
          <a:p>
            <a:pPr algn="l"/>
            <a:r>
              <a:rPr lang="en-US" sz="2800" dirty="0" smtClean="0">
                <a:effectLst/>
              </a:rPr>
              <a:t>What is the purpose of INTERCOURSE?</a:t>
            </a:r>
          </a:p>
          <a:p>
            <a:pPr algn="l"/>
            <a:endParaRPr lang="en-US" sz="2800" dirty="0" smtClean="0">
              <a:effectLst/>
            </a:endParaRPr>
          </a:p>
          <a:p>
            <a:pPr algn="l"/>
            <a:r>
              <a:rPr lang="en-US" sz="2800" dirty="0" smtClean="0">
                <a:effectLst/>
              </a:rPr>
              <a:t>	1.			2. </a:t>
            </a:r>
          </a:p>
          <a:p>
            <a:pPr algn="l"/>
            <a:endParaRPr lang="en-US" sz="2800" dirty="0">
              <a:effectLst/>
            </a:endParaRPr>
          </a:p>
          <a:p>
            <a:pPr algn="l"/>
            <a:endParaRPr lang="en-US" sz="2800" dirty="0" smtClean="0">
              <a:effectLst/>
            </a:endParaRPr>
          </a:p>
          <a:p>
            <a:pPr algn="l"/>
            <a:r>
              <a:rPr lang="en-US" sz="2800" dirty="0" smtClean="0">
                <a:effectLst/>
              </a:rPr>
              <a:t>What is the purpose of MARRIAGE?</a:t>
            </a:r>
          </a:p>
          <a:p>
            <a:pPr algn="l"/>
            <a:endParaRPr lang="en-US" sz="2600" dirty="0"/>
          </a:p>
          <a:p>
            <a:pPr algn="l"/>
            <a:endParaRPr lang="en-US" sz="26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884" y="2240852"/>
            <a:ext cx="1196638" cy="103665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1444" b="29784"/>
          <a:stretch/>
        </p:blipFill>
        <p:spPr>
          <a:xfrm>
            <a:off x="2317898" y="2227915"/>
            <a:ext cx="1159476" cy="10363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898" y="4074574"/>
            <a:ext cx="4002679" cy="24103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0" descr="MPj04036620000[1]"/>
          <p:cNvPicPr>
            <a:picLocks noChangeAspect="1" noChangeArrowheads="1"/>
          </p:cNvPicPr>
          <p:nvPr/>
        </p:nvPicPr>
        <p:blipFill>
          <a:blip r:embed="rId3" cstate="print"/>
          <a:srcRect/>
          <a:stretch>
            <a:fillRect/>
          </a:stretch>
        </p:blipFill>
        <p:spPr bwMode="auto">
          <a:xfrm>
            <a:off x="3667125" y="3784600"/>
            <a:ext cx="2122488" cy="2654300"/>
          </a:xfrm>
          <a:prstGeom prst="rect">
            <a:avLst/>
          </a:prstGeom>
          <a:ln>
            <a:noFill/>
          </a:ln>
          <a:effectLst>
            <a:outerShdw blurRad="190500" algn="tl" rotWithShape="0">
              <a:srgbClr val="000000">
                <a:alpha val="70000"/>
              </a:srgbClr>
            </a:outerShdw>
            <a:softEdge rad="31750"/>
          </a:effectLst>
        </p:spPr>
      </p:pic>
      <p:pic>
        <p:nvPicPr>
          <p:cNvPr id="38915" name="Picture 15" descr="MPj04093470000[1]"/>
          <p:cNvPicPr>
            <a:picLocks noChangeAspect="1" noChangeArrowheads="1"/>
          </p:cNvPicPr>
          <p:nvPr/>
        </p:nvPicPr>
        <p:blipFill>
          <a:blip r:embed="rId4" cstate="print"/>
          <a:srcRect/>
          <a:stretch>
            <a:fillRect/>
          </a:stretch>
        </p:blipFill>
        <p:spPr bwMode="auto">
          <a:xfrm>
            <a:off x="757238" y="1481138"/>
            <a:ext cx="2395537" cy="2395537"/>
          </a:xfrm>
          <a:prstGeom prst="rect">
            <a:avLst/>
          </a:prstGeom>
          <a:ln>
            <a:noFill/>
          </a:ln>
          <a:effectLst>
            <a:outerShdw blurRad="190500" algn="tl" rotWithShape="0">
              <a:srgbClr val="000000">
                <a:alpha val="70000"/>
              </a:srgbClr>
            </a:outerShdw>
            <a:softEdge rad="31750"/>
          </a:effectLst>
        </p:spPr>
      </p:pic>
      <p:pic>
        <p:nvPicPr>
          <p:cNvPr id="38916" name="Picture 11" descr="MPj04069930000[1]"/>
          <p:cNvPicPr>
            <a:picLocks noChangeAspect="1" noChangeArrowheads="1"/>
          </p:cNvPicPr>
          <p:nvPr/>
        </p:nvPicPr>
        <p:blipFill>
          <a:blip r:embed="rId5" cstate="print"/>
          <a:srcRect/>
          <a:stretch>
            <a:fillRect/>
          </a:stretch>
        </p:blipFill>
        <p:spPr bwMode="auto">
          <a:xfrm>
            <a:off x="3757613" y="1274763"/>
            <a:ext cx="3902075" cy="2600325"/>
          </a:xfrm>
          <a:prstGeom prst="rect">
            <a:avLst/>
          </a:prstGeom>
          <a:ln>
            <a:noFill/>
          </a:ln>
          <a:effectLst>
            <a:outerShdw blurRad="190500" algn="tl" rotWithShape="0">
              <a:srgbClr val="000000">
                <a:alpha val="70000"/>
              </a:srgbClr>
            </a:outerShdw>
            <a:softEdge rad="31750"/>
          </a:effectLst>
        </p:spPr>
      </p:pic>
      <p:pic>
        <p:nvPicPr>
          <p:cNvPr id="38917" name="Picture 12" descr="MPj04025790000[1]"/>
          <p:cNvPicPr>
            <a:picLocks noChangeAspect="1" noChangeArrowheads="1"/>
          </p:cNvPicPr>
          <p:nvPr/>
        </p:nvPicPr>
        <p:blipFill>
          <a:blip r:embed="rId6" cstate="print"/>
          <a:srcRect/>
          <a:stretch>
            <a:fillRect/>
          </a:stretch>
        </p:blipFill>
        <p:spPr bwMode="auto">
          <a:xfrm>
            <a:off x="2100263" y="3435350"/>
            <a:ext cx="1927225" cy="2409825"/>
          </a:xfrm>
          <a:prstGeom prst="rect">
            <a:avLst/>
          </a:prstGeom>
          <a:ln>
            <a:noFill/>
          </a:ln>
          <a:effectLst>
            <a:outerShdw blurRad="190500" algn="tl" rotWithShape="0">
              <a:srgbClr val="000000">
                <a:alpha val="70000"/>
              </a:srgbClr>
            </a:outerShdw>
            <a:softEdge rad="31750"/>
          </a:effectLst>
        </p:spPr>
      </p:pic>
      <p:pic>
        <p:nvPicPr>
          <p:cNvPr id="38918" name="Picture 14" descr="MPj04068880000[1]"/>
          <p:cNvPicPr>
            <a:picLocks noChangeAspect="1" noChangeArrowheads="1"/>
          </p:cNvPicPr>
          <p:nvPr/>
        </p:nvPicPr>
        <p:blipFill>
          <a:blip r:embed="rId7" cstate="print"/>
          <a:srcRect/>
          <a:stretch>
            <a:fillRect/>
          </a:stretch>
        </p:blipFill>
        <p:spPr bwMode="auto">
          <a:xfrm>
            <a:off x="3051175" y="1033463"/>
            <a:ext cx="2030413" cy="2538412"/>
          </a:xfrm>
          <a:prstGeom prst="rect">
            <a:avLst/>
          </a:prstGeom>
          <a:ln>
            <a:noFill/>
          </a:ln>
          <a:effectLst>
            <a:outerShdw blurRad="190500" algn="tl" rotWithShape="0">
              <a:srgbClr val="000000">
                <a:alpha val="70000"/>
              </a:srgbClr>
            </a:outerShdw>
            <a:softEdge rad="31750"/>
          </a:effectLst>
        </p:spPr>
      </p:pic>
      <p:pic>
        <p:nvPicPr>
          <p:cNvPr id="38919" name="Picture 16" descr="MPj04097310000[1]"/>
          <p:cNvPicPr>
            <a:picLocks noChangeAspect="1" noChangeArrowheads="1"/>
          </p:cNvPicPr>
          <p:nvPr/>
        </p:nvPicPr>
        <p:blipFill>
          <a:blip r:embed="rId8" cstate="print"/>
          <a:srcRect/>
          <a:stretch>
            <a:fillRect/>
          </a:stretch>
        </p:blipFill>
        <p:spPr bwMode="auto">
          <a:xfrm>
            <a:off x="6983413" y="1835150"/>
            <a:ext cx="1406525" cy="2114550"/>
          </a:xfrm>
          <a:prstGeom prst="rect">
            <a:avLst/>
          </a:prstGeom>
          <a:ln>
            <a:noFill/>
          </a:ln>
          <a:effectLst>
            <a:outerShdw blurRad="190500" algn="tl" rotWithShape="0">
              <a:srgbClr val="000000">
                <a:alpha val="70000"/>
              </a:srgbClr>
            </a:outerShdw>
            <a:softEdge rad="31750"/>
          </a:effectLst>
        </p:spPr>
      </p:pic>
      <p:pic>
        <p:nvPicPr>
          <p:cNvPr id="38920" name="Picture 17" descr="MPj04090690000[1]"/>
          <p:cNvPicPr>
            <a:picLocks noChangeAspect="1" noChangeArrowheads="1"/>
          </p:cNvPicPr>
          <p:nvPr/>
        </p:nvPicPr>
        <p:blipFill>
          <a:blip r:embed="rId9" cstate="print"/>
          <a:srcRect/>
          <a:stretch>
            <a:fillRect/>
          </a:stretch>
        </p:blipFill>
        <p:spPr bwMode="auto">
          <a:xfrm>
            <a:off x="681038" y="3609975"/>
            <a:ext cx="1733550" cy="1733550"/>
          </a:xfrm>
          <a:prstGeom prst="rect">
            <a:avLst/>
          </a:prstGeom>
          <a:ln>
            <a:noFill/>
          </a:ln>
          <a:effectLst>
            <a:outerShdw blurRad="190500" algn="tl" rotWithShape="0">
              <a:srgbClr val="000000">
                <a:alpha val="70000"/>
              </a:srgbClr>
            </a:outerShdw>
            <a:softEdge rad="31750"/>
          </a:effectLst>
        </p:spPr>
      </p:pic>
      <p:pic>
        <p:nvPicPr>
          <p:cNvPr id="38921" name="Picture 18" descr="MPj04089260000[1]"/>
          <p:cNvPicPr>
            <a:picLocks noChangeAspect="1" noChangeArrowheads="1"/>
          </p:cNvPicPr>
          <p:nvPr/>
        </p:nvPicPr>
        <p:blipFill>
          <a:blip r:embed="rId10" cstate="print"/>
          <a:srcRect/>
          <a:stretch>
            <a:fillRect/>
          </a:stretch>
        </p:blipFill>
        <p:spPr bwMode="auto">
          <a:xfrm>
            <a:off x="5589440" y="3680785"/>
            <a:ext cx="2397125" cy="2397125"/>
          </a:xfrm>
          <a:prstGeom prst="rect">
            <a:avLst/>
          </a:prstGeom>
          <a:ln>
            <a:noFill/>
          </a:ln>
          <a:effectLst>
            <a:outerShdw blurRad="190500" algn="tl" rotWithShape="0">
              <a:srgbClr val="000000">
                <a:alpha val="70000"/>
              </a:srgbClr>
            </a:outerShdw>
            <a:softEdge rad="31750"/>
          </a:effectLst>
        </p:spPr>
      </p:pic>
      <p:sp>
        <p:nvSpPr>
          <p:cNvPr id="5123" name="Rectangle 3"/>
          <p:cNvSpPr>
            <a:spLocks noGrp="1" noRot="1" noChangeArrowheads="1"/>
          </p:cNvSpPr>
          <p:nvPr>
            <p:ph type="title"/>
          </p:nvPr>
        </p:nvSpPr>
        <p:spPr>
          <a:xfrm>
            <a:off x="1529871" y="230852"/>
            <a:ext cx="6105525" cy="762000"/>
          </a:xfrm>
        </p:spPr>
        <p:txBody>
          <a:bodyPr>
            <a:normAutofit/>
            <a:scene3d>
              <a:camera prst="orthographicFront"/>
              <a:lightRig rig="soft" dir="t">
                <a:rot lat="0" lon="0" rev="16800000"/>
              </a:lightRig>
            </a:scene3d>
            <a:sp3d prstMaterial="softEdge"/>
          </a:bodyPr>
          <a:lstStyle/>
          <a:p>
            <a:pPr eaLnBrk="1" hangingPunct="1">
              <a:defRPr/>
            </a:pPr>
            <a:r>
              <a:rPr lang="en-US" sz="4000" dirty="0" smtClean="0">
                <a:solidFill>
                  <a:schemeClr val="bg1"/>
                </a:solidFill>
                <a:latin typeface="Arial" charset="0"/>
                <a:ea typeface="Arial" charset="0"/>
                <a:cs typeface="Arial" charset="0"/>
              </a:rPr>
              <a:t>What is NFP?</a:t>
            </a:r>
            <a:endParaRPr lang="en-US" sz="4000" dirty="0">
              <a:solidFill>
                <a:schemeClr val="bg1"/>
              </a:solidFill>
              <a:latin typeface="Arial" charset="0"/>
              <a:ea typeface="Arial" charset="0"/>
              <a:cs typeface="Arial"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7" name="Rectangle 5"/>
          <p:cNvSpPr>
            <a:spLocks noChangeArrowheads="1"/>
          </p:cNvSpPr>
          <p:nvPr/>
        </p:nvSpPr>
        <p:spPr bwMode="auto">
          <a:xfrm>
            <a:off x="3902149" y="1509823"/>
            <a:ext cx="4420154" cy="4798311"/>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algn="just" eaLnBrk="1" hangingPunct="1">
              <a:lnSpc>
                <a:spcPts val="3500"/>
              </a:lnSpc>
              <a:spcBef>
                <a:spcPct val="20000"/>
              </a:spcBef>
              <a:buClr>
                <a:schemeClr val="hlink"/>
              </a:buClr>
              <a:buSzPct val="70000"/>
              <a:defRPr/>
            </a:pPr>
            <a:r>
              <a:rPr lang="en-US" sz="2400" dirty="0">
                <a:ln w="18415" cmpd="sng">
                  <a:solidFill>
                    <a:srgbClr val="E2D700"/>
                  </a:solidFill>
                  <a:prstDash val="solid"/>
                </a:ln>
                <a:solidFill>
                  <a:srgbClr val="E2D700"/>
                </a:solidFill>
                <a:effectLst>
                  <a:outerShdw blurRad="190500" dist="190500" dir="2700000" algn="tl" rotWithShape="0">
                    <a:prstClr val="black">
                      <a:alpha val="40000"/>
                    </a:prstClr>
                  </a:outerShdw>
                </a:effectLst>
                <a:latin typeface="Calligraph421 BT" pitchFamily="66" charset="0"/>
              </a:rPr>
              <a:t>“</a:t>
            </a:r>
            <a:r>
              <a:rPr lang="en-US" sz="2400" dirty="0">
                <a:ln w="18415" cmpd="sng">
                  <a:solidFill>
                    <a:srgbClr val="E2D700"/>
                  </a:solidFill>
                  <a:prstDash val="solid"/>
                </a:ln>
                <a:solidFill>
                  <a:srgbClr val="E2D700"/>
                </a:solidFill>
                <a:latin typeface="Calligraph421 BT" pitchFamily="66" charset="0"/>
              </a:rPr>
              <a:t>NFP empowers a couple constantly to be mindful of the ‘community of love’ that the Church calls them to celebrate in their home, and enables them to always see their children – those already born and those yet to be – in their lover’s eyes.”</a:t>
            </a:r>
          </a:p>
        </p:txBody>
      </p:sp>
      <p:sp>
        <p:nvSpPr>
          <p:cNvPr id="182278" name="Rectangle 6"/>
          <p:cNvSpPr>
            <a:spLocks noChangeArrowheads="1"/>
          </p:cNvSpPr>
          <p:nvPr/>
        </p:nvSpPr>
        <p:spPr bwMode="auto">
          <a:xfrm>
            <a:off x="4687777" y="5551890"/>
            <a:ext cx="3851275" cy="342900"/>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algn="r" eaLnBrk="1" hangingPunct="1">
              <a:spcBef>
                <a:spcPct val="20000"/>
              </a:spcBef>
              <a:buClr>
                <a:schemeClr val="hlink"/>
              </a:buClr>
              <a:buSzPct val="70000"/>
              <a:defRPr/>
            </a:pPr>
            <a:r>
              <a:rPr lang="en-US" sz="1200" b="1" dirty="0">
                <a:ln w="12700">
                  <a:noFill/>
                  <a:prstDash val="solid"/>
                </a:ln>
                <a:effectLst/>
                <a:latin typeface="Calligraph421 BT" pitchFamily="66" charset="0"/>
              </a:rPr>
              <a:t>Dr. Gregory Popcak, “Beyond the Birds and the Bees”, p.187</a:t>
            </a:r>
          </a:p>
        </p:txBody>
      </p:sp>
      <p:pic>
        <p:nvPicPr>
          <p:cNvPr id="1026" name="Picture 1" descr="SS"/>
          <p:cNvPicPr>
            <a:picLocks noChangeAspect="1" noChangeArrowheads="1"/>
          </p:cNvPicPr>
          <p:nvPr/>
        </p:nvPicPr>
        <p:blipFill>
          <a:blip r:embed="rId3" cstate="print"/>
          <a:srcRect/>
          <a:stretch>
            <a:fillRect/>
          </a:stretch>
        </p:blipFill>
        <p:spPr bwMode="auto">
          <a:xfrm>
            <a:off x="559731" y="1329215"/>
            <a:ext cx="2978785" cy="5084344"/>
          </a:xfrm>
          <a:prstGeom prst="rect">
            <a:avLst/>
          </a:prstGeom>
          <a:ln>
            <a:noFill/>
          </a:ln>
          <a:effectLst>
            <a:outerShdw blurRad="292100" dist="139700" dir="2700000" algn="tl" rotWithShape="0">
              <a:srgbClr val="333333">
                <a:alpha val="65000"/>
              </a:srgbClr>
            </a:outerShdw>
            <a:softEdge rad="31750"/>
          </a:effectLst>
        </p:spPr>
      </p:pic>
      <p:sp>
        <p:nvSpPr>
          <p:cNvPr id="9" name="Rectangle 2"/>
          <p:cNvSpPr>
            <a:spLocks noGrp="1" noRot="1" noChangeArrowheads="1"/>
          </p:cNvSpPr>
          <p:nvPr>
            <p:ph type="title"/>
          </p:nvPr>
        </p:nvSpPr>
        <p:spPr>
          <a:xfrm>
            <a:off x="421239" y="225288"/>
            <a:ext cx="8127338" cy="1143000"/>
          </a:xfrm>
          <a:effectLst/>
        </p:spPr>
        <p:txBody>
          <a:bodyPr vert="horz" anchor="ctr">
            <a:normAutofit/>
            <a:scene3d>
              <a:camera prst="orthographicFront"/>
              <a:lightRig rig="soft" dir="t">
                <a:rot lat="0" lon="0" rev="0"/>
              </a:lightRig>
            </a:scene3d>
            <a:sp3d prstMaterial="softEdge"/>
          </a:bodyPr>
          <a:lstStyle/>
          <a:p>
            <a:pPr>
              <a:defRPr/>
            </a:pPr>
            <a:r>
              <a:rPr lang="en-US" dirty="0">
                <a:effectLst/>
              </a:rPr>
              <a:t>NFP Respects Marital Love</a:t>
            </a:r>
          </a:p>
        </p:txBody>
      </p:sp>
      <p:grpSp>
        <p:nvGrpSpPr>
          <p:cNvPr id="16" name="Group 15"/>
          <p:cNvGrpSpPr/>
          <p:nvPr/>
        </p:nvGrpSpPr>
        <p:grpSpPr>
          <a:xfrm>
            <a:off x="3147237" y="1350338"/>
            <a:ext cx="2955852" cy="5033892"/>
            <a:chOff x="3147237" y="1350338"/>
            <a:chExt cx="2955852" cy="5033892"/>
          </a:xfrm>
        </p:grpSpPr>
        <p:pic>
          <p:nvPicPr>
            <p:cNvPr id="10" name="Picture 1" descr="SS"/>
            <p:cNvPicPr>
              <a:picLocks noChangeAspect="1" noChangeArrowheads="1"/>
            </p:cNvPicPr>
            <p:nvPr/>
          </p:nvPicPr>
          <p:blipFill>
            <a:blip r:embed="rId4" cstate="print"/>
            <a:srcRect/>
            <a:stretch>
              <a:fillRect/>
            </a:stretch>
          </p:blipFill>
          <p:spPr bwMode="auto">
            <a:xfrm>
              <a:off x="3200400" y="1350338"/>
              <a:ext cx="2860158" cy="5014638"/>
            </a:xfrm>
            <a:prstGeom prst="round2SameRect">
              <a:avLst/>
            </a:prstGeom>
            <a:ln>
              <a:noFill/>
            </a:ln>
            <a:effectLst>
              <a:outerShdw blurRad="292100" dist="139700" dir="2700000" algn="tl" rotWithShape="0">
                <a:srgbClr val="333333">
                  <a:alpha val="65000"/>
                </a:srgbClr>
              </a:outerShdw>
              <a:softEdge rad="63500"/>
            </a:effectLst>
          </p:spPr>
        </p:pic>
        <p:pic>
          <p:nvPicPr>
            <p:cNvPr id="13" name="Picture 1" descr="SS"/>
            <p:cNvPicPr>
              <a:picLocks noChangeAspect="1" noChangeArrowheads="1"/>
            </p:cNvPicPr>
            <p:nvPr/>
          </p:nvPicPr>
          <p:blipFill>
            <a:blip r:embed="rId5" cstate="print"/>
            <a:srcRect/>
            <a:stretch>
              <a:fillRect/>
            </a:stretch>
          </p:blipFill>
          <p:spPr bwMode="auto">
            <a:xfrm>
              <a:off x="3147237" y="5551890"/>
              <a:ext cx="2955852" cy="832340"/>
            </a:xfrm>
            <a:prstGeom prst="rect">
              <a:avLst/>
            </a:prstGeom>
            <a:ln>
              <a:noFill/>
            </a:ln>
            <a:effectLst>
              <a:glow rad="139700">
                <a:schemeClr val="accent6">
                  <a:satMod val="175000"/>
                  <a:alpha val="40000"/>
                </a:schemeClr>
              </a:glow>
              <a:outerShdw blurRad="292100" dist="139700" dir="2700000" algn="tl" rotWithShape="0">
                <a:srgbClr val="333333">
                  <a:alpha val="65000"/>
                </a:srgbClr>
              </a:outerShdw>
              <a:softEdge rad="31750"/>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6"/>
                                        </p:tgtEl>
                                      </p:cBhvr>
                                    </p:animEffect>
                                    <p:set>
                                      <p:cBhvr>
                                        <p:cTn id="7" dur="1" fill="hold">
                                          <p:stCondLst>
                                            <p:cond delay="2999"/>
                                          </p:stCondLst>
                                        </p:cTn>
                                        <p:tgtEl>
                                          <p:spTgt spid="16"/>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 0  L -0.25 0  E" pathEditMode="relative" ptsTypes="">
                                      <p:cBhvr>
                                        <p:cTn id="9" dur="3000" fill="hold"/>
                                        <p:tgtEl>
                                          <p:spTgt spid="16"/>
                                        </p:tgtEl>
                                        <p:attrNameLst>
                                          <p:attrName>ppt_x</p:attrName>
                                          <p:attrName>ppt_y</p:attrName>
                                        </p:attrNameLst>
                                      </p:cBhvr>
                                    </p:animMotion>
                                  </p:childTnLst>
                                </p:cTn>
                              </p:par>
                              <p:par>
                                <p:cTn id="10" presetID="42" presetClass="entr" presetSubtype="0" fill="hold" grpId="0" nodeType="withEffect">
                                  <p:stCondLst>
                                    <p:cond delay="1200"/>
                                  </p:stCondLst>
                                  <p:childTnLst>
                                    <p:set>
                                      <p:cBhvr>
                                        <p:cTn id="11" dur="1" fill="hold">
                                          <p:stCondLst>
                                            <p:cond delay="0"/>
                                          </p:stCondLst>
                                        </p:cTn>
                                        <p:tgtEl>
                                          <p:spTgt spid="182277"/>
                                        </p:tgtEl>
                                        <p:attrNameLst>
                                          <p:attrName>style.visibility</p:attrName>
                                        </p:attrNameLst>
                                      </p:cBhvr>
                                      <p:to>
                                        <p:strVal val="visible"/>
                                      </p:to>
                                    </p:set>
                                    <p:animEffect transition="in" filter="fade">
                                      <p:cBhvr>
                                        <p:cTn id="12" dur="3500"/>
                                        <p:tgtEl>
                                          <p:spTgt spid="182277"/>
                                        </p:tgtEl>
                                      </p:cBhvr>
                                    </p:animEffect>
                                    <p:anim calcmode="lin" valueType="num">
                                      <p:cBhvr>
                                        <p:cTn id="13" dur="3500" fill="hold"/>
                                        <p:tgtEl>
                                          <p:spTgt spid="182277"/>
                                        </p:tgtEl>
                                        <p:attrNameLst>
                                          <p:attrName>ppt_x</p:attrName>
                                        </p:attrNameLst>
                                      </p:cBhvr>
                                      <p:tavLst>
                                        <p:tav tm="0">
                                          <p:val>
                                            <p:strVal val="#ppt_x"/>
                                          </p:val>
                                        </p:tav>
                                        <p:tav tm="100000">
                                          <p:val>
                                            <p:strVal val="#ppt_x"/>
                                          </p:val>
                                        </p:tav>
                                      </p:tavLst>
                                    </p:anim>
                                    <p:anim calcmode="lin" valueType="num">
                                      <p:cBhvr>
                                        <p:cTn id="14" dur="3500" fill="hold"/>
                                        <p:tgtEl>
                                          <p:spTgt spid="18227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4400"/>
                                  </p:stCondLst>
                                  <p:childTnLst>
                                    <p:set>
                                      <p:cBhvr>
                                        <p:cTn id="16" dur="1" fill="hold">
                                          <p:stCondLst>
                                            <p:cond delay="0"/>
                                          </p:stCondLst>
                                        </p:cTn>
                                        <p:tgtEl>
                                          <p:spTgt spid="182278"/>
                                        </p:tgtEl>
                                        <p:attrNameLst>
                                          <p:attrName>style.visibility</p:attrName>
                                        </p:attrNameLst>
                                      </p:cBhvr>
                                      <p:to>
                                        <p:strVal val="visible"/>
                                      </p:to>
                                    </p:set>
                                    <p:animEffect transition="in" filter="fade">
                                      <p:cBhvr>
                                        <p:cTn id="17" dur="700"/>
                                        <p:tgtEl>
                                          <p:spTgt spid="182278"/>
                                        </p:tgtEl>
                                      </p:cBhvr>
                                    </p:animEffect>
                                  </p:childTnLst>
                                </p:cTn>
                              </p:par>
                              <p:par>
                                <p:cTn id="18" presetID="10" presetClass="entr" presetSubtype="0" fill="hold" nodeType="withEffect">
                                  <p:stCondLst>
                                    <p:cond delay="150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3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P spid="18227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7111"/>
          </a:xfrm>
        </p:spPr>
        <p:txBody>
          <a:bodyPr>
            <a:normAutofit fontScale="90000"/>
          </a:bodyPr>
          <a:lstStyle/>
          <a:p>
            <a:r>
              <a:rPr lang="en-US" dirty="0" smtClean="0"/>
              <a:t>Online Education</a:t>
            </a:r>
            <a:endParaRPr lang="en-US" dirty="0"/>
          </a:p>
        </p:txBody>
      </p:sp>
      <p:sp>
        <p:nvSpPr>
          <p:cNvPr id="3" name="Content Placeholder 2"/>
          <p:cNvSpPr>
            <a:spLocks noGrp="1"/>
          </p:cNvSpPr>
          <p:nvPr>
            <p:ph idx="1"/>
          </p:nvPr>
        </p:nvSpPr>
        <p:spPr>
          <a:xfrm>
            <a:off x="170121" y="701749"/>
            <a:ext cx="8803757" cy="5607611"/>
          </a:xfrm>
        </p:spPr>
        <p:txBody>
          <a:bodyPr>
            <a:normAutofit lnSpcReduction="10000"/>
          </a:bodyPr>
          <a:lstStyle/>
          <a:p>
            <a:pPr marL="137160" indent="0" algn="ctr">
              <a:buNone/>
            </a:pPr>
            <a:endParaRPr lang="en-US" sz="3200" dirty="0" smtClean="0">
              <a:solidFill>
                <a:schemeClr val="bg1"/>
              </a:solidFill>
            </a:endParaRPr>
          </a:p>
          <a:p>
            <a:pPr marL="137160" indent="0" algn="ctr">
              <a:buNone/>
            </a:pPr>
            <a:r>
              <a:rPr lang="en-US" sz="3000" u="sng" dirty="0" smtClean="0">
                <a:solidFill>
                  <a:schemeClr val="bg1"/>
                </a:solidFill>
              </a:rPr>
              <a:t>Ovulation Methods</a:t>
            </a:r>
          </a:p>
          <a:p>
            <a:pPr marL="137160" indent="0">
              <a:buNone/>
            </a:pPr>
            <a:r>
              <a:rPr lang="en-US" sz="3000" dirty="0" smtClean="0">
                <a:solidFill>
                  <a:schemeClr val="bg1"/>
                </a:solidFill>
              </a:rPr>
              <a:t>Billings: </a:t>
            </a:r>
            <a:r>
              <a:rPr lang="en-US" sz="3000" dirty="0" err="1" smtClean="0">
                <a:solidFill>
                  <a:srgbClr val="FFFF00"/>
                </a:solidFill>
              </a:rPr>
              <a:t>www.learnnfponline.com</a:t>
            </a:r>
            <a:endParaRPr lang="en-US" sz="3000" dirty="0" smtClean="0">
              <a:solidFill>
                <a:srgbClr val="FFFF00"/>
              </a:solidFill>
            </a:endParaRPr>
          </a:p>
          <a:p>
            <a:pPr marL="137160" indent="0">
              <a:buNone/>
            </a:pPr>
            <a:r>
              <a:rPr lang="en-US" sz="3000" dirty="0" smtClean="0">
                <a:solidFill>
                  <a:schemeClr val="bg1"/>
                </a:solidFill>
              </a:rPr>
              <a:t>Creighton: </a:t>
            </a:r>
            <a:r>
              <a:rPr lang="en-US" sz="3000" dirty="0" err="1" smtClean="0">
                <a:solidFill>
                  <a:srgbClr val="FFFF00"/>
                </a:solidFill>
              </a:rPr>
              <a:t>www.fertilitycare.org</a:t>
            </a:r>
            <a:endParaRPr lang="en-US" sz="3000" dirty="0" smtClean="0">
              <a:solidFill>
                <a:srgbClr val="FFFF00"/>
              </a:solidFill>
            </a:endParaRPr>
          </a:p>
          <a:p>
            <a:pPr marL="137160" indent="0" algn="ctr">
              <a:buNone/>
            </a:pPr>
            <a:endParaRPr lang="en-US" sz="3000" dirty="0" smtClean="0">
              <a:solidFill>
                <a:schemeClr val="bg1"/>
              </a:solidFill>
            </a:endParaRPr>
          </a:p>
          <a:p>
            <a:pPr marL="137160" indent="0" algn="ctr">
              <a:buNone/>
            </a:pPr>
            <a:r>
              <a:rPr lang="en-US" sz="3000" u="sng" dirty="0" err="1" smtClean="0">
                <a:solidFill>
                  <a:schemeClr val="bg1"/>
                </a:solidFill>
              </a:rPr>
              <a:t>Sympto</a:t>
            </a:r>
            <a:r>
              <a:rPr lang="en-US" sz="3000" u="sng" dirty="0" smtClean="0">
                <a:solidFill>
                  <a:schemeClr val="bg1"/>
                </a:solidFill>
              </a:rPr>
              <a:t>-Thermal Methods</a:t>
            </a:r>
          </a:p>
          <a:p>
            <a:pPr marL="137160" indent="0">
              <a:buNone/>
            </a:pPr>
            <a:r>
              <a:rPr lang="en-US" sz="3000" dirty="0" err="1" smtClean="0">
                <a:solidFill>
                  <a:schemeClr val="bg1"/>
                </a:solidFill>
              </a:rPr>
              <a:t>SymptoPro</a:t>
            </a:r>
            <a:r>
              <a:rPr lang="en-US" sz="3000" dirty="0" smtClean="0">
                <a:solidFill>
                  <a:schemeClr val="bg1"/>
                </a:solidFill>
              </a:rPr>
              <a:t>: </a:t>
            </a:r>
            <a:r>
              <a:rPr lang="en-US" sz="3000" dirty="0" smtClean="0">
                <a:solidFill>
                  <a:srgbClr val="FFFF00"/>
                </a:solidFill>
                <a:hlinkClick r:id="rId3"/>
              </a:rPr>
              <a:t>www.symptopro.org</a:t>
            </a:r>
            <a:endParaRPr lang="en-US" sz="3000" dirty="0" smtClean="0">
              <a:solidFill>
                <a:srgbClr val="FFFF00"/>
              </a:solidFill>
            </a:endParaRPr>
          </a:p>
          <a:p>
            <a:pPr marL="137160" indent="0">
              <a:buNone/>
            </a:pPr>
            <a:r>
              <a:rPr lang="en-US" sz="3000" dirty="0" smtClean="0">
                <a:solidFill>
                  <a:schemeClr val="bg1"/>
                </a:solidFill>
              </a:rPr>
              <a:t>Couple to Couple League: </a:t>
            </a:r>
            <a:r>
              <a:rPr lang="en-US" sz="3000" dirty="0" smtClean="0">
                <a:solidFill>
                  <a:srgbClr val="FFFF00"/>
                </a:solidFill>
                <a:hlinkClick r:id="rId4"/>
              </a:rPr>
              <a:t>www.ccli.org</a:t>
            </a:r>
            <a:endParaRPr lang="en-US" sz="3000" dirty="0" smtClean="0">
              <a:solidFill>
                <a:srgbClr val="FFFF00"/>
              </a:solidFill>
            </a:endParaRPr>
          </a:p>
          <a:p>
            <a:pPr marL="137160" indent="0" algn="ctr">
              <a:buNone/>
            </a:pPr>
            <a:endParaRPr lang="en-US" sz="3000" dirty="0" smtClean="0">
              <a:solidFill>
                <a:schemeClr val="bg1"/>
              </a:solidFill>
            </a:endParaRPr>
          </a:p>
          <a:p>
            <a:pPr marL="137160" indent="0" algn="ctr">
              <a:buNone/>
            </a:pPr>
            <a:r>
              <a:rPr lang="en-US" sz="3000" u="sng" dirty="0" err="1" smtClean="0">
                <a:solidFill>
                  <a:schemeClr val="bg1"/>
                </a:solidFill>
              </a:rPr>
              <a:t>Sympto</a:t>
            </a:r>
            <a:r>
              <a:rPr lang="en-US" sz="3000" u="sng" dirty="0" smtClean="0">
                <a:solidFill>
                  <a:schemeClr val="bg1"/>
                </a:solidFill>
              </a:rPr>
              <a:t> Hormonal</a:t>
            </a:r>
            <a:endParaRPr lang="en-US" sz="3000" u="sng" dirty="0">
              <a:solidFill>
                <a:schemeClr val="bg1"/>
              </a:solidFill>
            </a:endParaRPr>
          </a:p>
          <a:p>
            <a:pPr marL="137160" indent="0">
              <a:buNone/>
            </a:pPr>
            <a:r>
              <a:rPr lang="en-US" sz="3000" dirty="0" smtClean="0">
                <a:solidFill>
                  <a:schemeClr val="bg1"/>
                </a:solidFill>
              </a:rPr>
              <a:t>Marquette: </a:t>
            </a:r>
            <a:r>
              <a:rPr lang="en-US" sz="3000" dirty="0" err="1" smtClean="0">
                <a:solidFill>
                  <a:srgbClr val="FFFF00"/>
                </a:solidFill>
              </a:rPr>
              <a:t>www.vitaefertility.com</a:t>
            </a:r>
            <a:endParaRPr lang="en-US" sz="3000" dirty="0" smtClean="0">
              <a:solidFill>
                <a:srgbClr val="FFFF00"/>
              </a:solidFill>
            </a:endParaRPr>
          </a:p>
          <a:p>
            <a:pPr marL="137160" indent="0" algn="ctr">
              <a:buNone/>
            </a:pPr>
            <a:endParaRPr lang="en-US" sz="3200" dirty="0" smtClean="0">
              <a:solidFill>
                <a:schemeClr val="bg1"/>
              </a:solidFill>
            </a:endParaRPr>
          </a:p>
          <a:p>
            <a:pPr marL="137160" indent="0" algn="ctr">
              <a:buNone/>
            </a:pPr>
            <a:endParaRPr lang="en-US" sz="3200" dirty="0" smtClean="0">
              <a:solidFill>
                <a:schemeClr val="bg1"/>
              </a:solidFill>
            </a:endParaRPr>
          </a:p>
          <a:p>
            <a:pPr marL="137160" indent="0">
              <a:buNone/>
            </a:pPr>
            <a:endParaRPr lang="en-US" sz="3200" dirty="0">
              <a:solidFill>
                <a:schemeClr val="bg1"/>
              </a:solidFill>
            </a:endParaRPr>
          </a:p>
          <a:p>
            <a:pPr marL="137160" indent="0">
              <a:buNone/>
            </a:pPr>
            <a:endParaRPr lang="en-US" sz="3200" dirty="0" smtClean="0">
              <a:solidFill>
                <a:schemeClr val="bg1"/>
              </a:solidFill>
            </a:endParaRPr>
          </a:p>
        </p:txBody>
      </p:sp>
    </p:spTree>
    <p:extLst>
      <p:ext uri="{BB962C8B-B14F-4D97-AF65-F5344CB8AC3E}">
        <p14:creationId xmlns:p14="http://schemas.microsoft.com/office/powerpoint/2010/main" val="15111778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Grace of the Sacrament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8180" b="8794"/>
          <a:stretch/>
        </p:blipFill>
        <p:spPr>
          <a:xfrm>
            <a:off x="3001107" y="1594338"/>
            <a:ext cx="3203747" cy="4759570"/>
          </a:xfrm>
        </p:spPr>
      </p:pic>
    </p:spTree>
    <p:extLst>
      <p:ext uri="{BB962C8B-B14F-4D97-AF65-F5344CB8AC3E}">
        <p14:creationId xmlns:p14="http://schemas.microsoft.com/office/powerpoint/2010/main" val="152875045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Emperor Charles of Austria:</a:t>
            </a:r>
            <a:br>
              <a:rPr lang="en-US" dirty="0" smtClean="0"/>
            </a:br>
            <a:r>
              <a:rPr lang="en-US" dirty="0" smtClean="0"/>
              <a:t>Last ruler of Austro-Hungarian Empire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963" y="1858108"/>
            <a:ext cx="4214073" cy="4708525"/>
          </a:xfrm>
        </p:spPr>
      </p:pic>
      <p:sp>
        <p:nvSpPr>
          <p:cNvPr id="7" name="TextBox 6"/>
          <p:cNvSpPr txBox="1"/>
          <p:nvPr/>
        </p:nvSpPr>
        <p:spPr>
          <a:xfrm>
            <a:off x="6307015" y="2790093"/>
            <a:ext cx="1125416" cy="246221"/>
          </a:xfrm>
          <a:prstGeom prst="rect">
            <a:avLst/>
          </a:prstGeom>
          <a:noFill/>
        </p:spPr>
        <p:txBody>
          <a:bodyPr wrap="square" rtlCol="0">
            <a:spAutoFit/>
          </a:bodyPr>
          <a:lstStyle/>
          <a:p>
            <a:r>
              <a:rPr lang="en-US" smtClean="0"/>
              <a:t>W</a:t>
            </a:r>
            <a:endParaRPr lang="en-US"/>
          </a:p>
        </p:txBody>
      </p:sp>
    </p:spTree>
    <p:extLst>
      <p:ext uri="{BB962C8B-B14F-4D97-AF65-F5344CB8AC3E}">
        <p14:creationId xmlns:p14="http://schemas.microsoft.com/office/powerpoint/2010/main" val="95570679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Blessed Charles</a:t>
            </a:r>
            <a:r>
              <a:rPr lang="en-US" dirty="0"/>
              <a:t> </a:t>
            </a:r>
            <a:r>
              <a:rPr lang="en-US" dirty="0" smtClean="0"/>
              <a:t>(Karl) &amp; Zita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2498"/>
            <a:ext cx="8229600" cy="4663928"/>
          </a:xfrm>
        </p:spPr>
      </p:pic>
    </p:spTree>
    <p:extLst>
      <p:ext uri="{BB962C8B-B14F-4D97-AF65-F5344CB8AC3E}">
        <p14:creationId xmlns:p14="http://schemas.microsoft.com/office/powerpoint/2010/main" val="213923571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Marriage Tips from Blessed Charles and his bride, Zita</a:t>
            </a:r>
            <a:endParaRPr lang="en-US" dirty="0"/>
          </a:p>
        </p:txBody>
      </p:sp>
      <p:sp>
        <p:nvSpPr>
          <p:cNvPr id="5" name="Content Placeholder 4"/>
          <p:cNvSpPr>
            <a:spLocks noGrp="1"/>
          </p:cNvSpPr>
          <p:nvPr>
            <p:ph idx="1"/>
          </p:nvPr>
        </p:nvSpPr>
        <p:spPr>
          <a:xfrm>
            <a:off x="457200" y="1600200"/>
            <a:ext cx="8229600" cy="5257800"/>
          </a:xfrm>
        </p:spPr>
        <p:txBody>
          <a:bodyPr>
            <a:normAutofit fontScale="92500" lnSpcReduction="10000"/>
          </a:bodyPr>
          <a:lstStyle/>
          <a:p>
            <a:pPr marL="651510" indent="-514350">
              <a:buAutoNum type="arabicPeriod"/>
            </a:pPr>
            <a:r>
              <a:rPr lang="en-US" dirty="0" smtClean="0"/>
              <a:t>Remember </a:t>
            </a:r>
            <a:r>
              <a:rPr lang="en-US" dirty="0" smtClean="0"/>
              <a:t>the primary goal of marriage is to help each other get to heaven</a:t>
            </a:r>
            <a:r>
              <a:rPr lang="en-US" dirty="0" smtClean="0"/>
              <a:t>.</a:t>
            </a:r>
          </a:p>
          <a:p>
            <a:pPr marL="651510" indent="-514350">
              <a:buAutoNum type="arabicPeriod"/>
            </a:pPr>
            <a:endParaRPr lang="en-US" dirty="0" smtClean="0"/>
          </a:p>
          <a:p>
            <a:pPr marL="651510" indent="-514350">
              <a:buFont typeface="+mj-lt"/>
              <a:buAutoNum type="arabicPeriod"/>
            </a:pPr>
            <a:r>
              <a:rPr lang="en-US" dirty="0" smtClean="0"/>
              <a:t>Entrust </a:t>
            </a:r>
            <a:r>
              <a:rPr lang="en-US" dirty="0" smtClean="0"/>
              <a:t>your marriage to the Blessed Virgin Mary</a:t>
            </a:r>
            <a:r>
              <a:rPr lang="en-US" dirty="0" smtClean="0"/>
              <a:t>.</a:t>
            </a:r>
          </a:p>
          <a:p>
            <a:pPr marL="651510" indent="-514350">
              <a:buFont typeface="+mj-lt"/>
              <a:buAutoNum type="arabicPeriod"/>
            </a:pPr>
            <a:endParaRPr lang="en-US" dirty="0" smtClean="0"/>
          </a:p>
          <a:p>
            <a:pPr marL="651510" indent="-514350">
              <a:buFont typeface="+mj-lt"/>
              <a:buAutoNum type="arabicPeriod"/>
            </a:pPr>
            <a:r>
              <a:rPr lang="en-US" dirty="0" smtClean="0"/>
              <a:t>Work </a:t>
            </a:r>
            <a:r>
              <a:rPr lang="en-US" dirty="0" smtClean="0"/>
              <a:t>together as a team</a:t>
            </a:r>
            <a:r>
              <a:rPr lang="en-US" dirty="0" smtClean="0"/>
              <a:t>.</a:t>
            </a:r>
          </a:p>
          <a:p>
            <a:pPr marL="651510" indent="-514350">
              <a:buFont typeface="+mj-lt"/>
              <a:buAutoNum type="arabicPeriod"/>
            </a:pPr>
            <a:endParaRPr lang="en-US" dirty="0" smtClean="0"/>
          </a:p>
          <a:p>
            <a:pPr marL="651510" indent="-514350">
              <a:buFont typeface="+mj-lt"/>
              <a:buAutoNum type="arabicPeriod"/>
            </a:pPr>
            <a:r>
              <a:rPr lang="en-US" dirty="0" smtClean="0"/>
              <a:t>Keep </a:t>
            </a:r>
            <a:r>
              <a:rPr lang="en-US" dirty="0" smtClean="0"/>
              <a:t>marriage &amp; family a priority</a:t>
            </a:r>
            <a:r>
              <a:rPr lang="en-US" dirty="0" smtClean="0"/>
              <a:t>.</a:t>
            </a:r>
          </a:p>
          <a:p>
            <a:pPr marL="651510" indent="-514350">
              <a:buFont typeface="+mj-lt"/>
              <a:buAutoNum type="arabicPeriod"/>
            </a:pPr>
            <a:endParaRPr lang="en-US" dirty="0" smtClean="0"/>
          </a:p>
          <a:p>
            <a:pPr marL="651510" indent="-514350">
              <a:buFont typeface="+mj-lt"/>
              <a:buAutoNum type="arabicPeriod"/>
            </a:pPr>
            <a:r>
              <a:rPr lang="en-US" dirty="0" smtClean="0"/>
              <a:t>Choose </a:t>
            </a:r>
            <a:r>
              <a:rPr lang="en-US" dirty="0" smtClean="0"/>
              <a:t>to love each other even in midst of suffering.</a:t>
            </a:r>
            <a:endParaRPr lang="en-US" dirty="0"/>
          </a:p>
        </p:txBody>
      </p:sp>
    </p:spTree>
    <p:extLst>
      <p:ext uri="{BB962C8B-B14F-4D97-AF65-F5344CB8AC3E}">
        <p14:creationId xmlns:p14="http://schemas.microsoft.com/office/powerpoint/2010/main" val="211131583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Wedding of Emperor Charles &amp; Princess Zita</a:t>
            </a:r>
            <a:br>
              <a:rPr lang="en-US" dirty="0" smtClean="0"/>
            </a:br>
            <a:r>
              <a:rPr lang="en-US" dirty="0" smtClean="0"/>
              <a:t>October 21, 1911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2812" y="1886561"/>
            <a:ext cx="6378375" cy="4708525"/>
          </a:xfrm>
        </p:spPr>
      </p:pic>
    </p:spTree>
    <p:extLst>
      <p:ext uri="{BB962C8B-B14F-4D97-AF65-F5344CB8AC3E}">
        <p14:creationId xmlns:p14="http://schemas.microsoft.com/office/powerpoint/2010/main" val="86271491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Emperor Charles declared “Blessed” by Pope John Paul II in 2004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461" y="1581761"/>
            <a:ext cx="2794000" cy="4089400"/>
          </a:xfrm>
        </p:spPr>
      </p:pic>
      <p:sp>
        <p:nvSpPr>
          <p:cNvPr id="6" name="TextBox 5"/>
          <p:cNvSpPr txBox="1"/>
          <p:nvPr/>
        </p:nvSpPr>
        <p:spPr>
          <a:xfrm>
            <a:off x="164122" y="5503783"/>
            <a:ext cx="8522677" cy="1354217"/>
          </a:xfrm>
          <a:prstGeom prst="rect">
            <a:avLst/>
          </a:prstGeom>
          <a:noFill/>
        </p:spPr>
        <p:txBody>
          <a:bodyPr wrap="square" rtlCol="0">
            <a:spAutoFit/>
          </a:bodyPr>
          <a:lstStyle/>
          <a:p>
            <a:endParaRPr lang="en-US" sz="1800" dirty="0" smtClean="0"/>
          </a:p>
          <a:p>
            <a:r>
              <a:rPr lang="en-US" sz="1800" dirty="0" smtClean="0"/>
              <a:t>The “Peace” Emperor </a:t>
            </a:r>
            <a:r>
              <a:rPr lang="en-US" sz="1800" dirty="0" smtClean="0"/>
              <a:t>unsuccessfully </a:t>
            </a:r>
            <a:r>
              <a:rPr lang="en-US" sz="1800" dirty="0" smtClean="0"/>
              <a:t>attempted to end World War I and was exiled </a:t>
            </a:r>
            <a:r>
              <a:rPr lang="en-US" sz="1800" dirty="0" smtClean="0"/>
              <a:t>to </a:t>
            </a:r>
            <a:r>
              <a:rPr lang="en-US" sz="1800" dirty="0" smtClean="0"/>
              <a:t>the island of Madeira. He died shortly after in 1922. His wife, Zita lived another 67 years</a:t>
            </a:r>
            <a:r>
              <a:rPr lang="en-US" sz="1800" dirty="0" smtClean="0"/>
              <a:t>. JP </a:t>
            </a:r>
            <a:r>
              <a:rPr lang="en-US" sz="1800" smtClean="0"/>
              <a:t>II’s father </a:t>
            </a:r>
            <a:r>
              <a:rPr lang="en-US" sz="1800" dirty="0" smtClean="0"/>
              <a:t>named his son after Emperor Charles.</a:t>
            </a:r>
            <a:endParaRPr lang="en-US" sz="1800" dirty="0" smtClean="0"/>
          </a:p>
          <a:p>
            <a:endParaRPr lang="en-US" dirty="0"/>
          </a:p>
        </p:txBody>
      </p:sp>
    </p:spTree>
    <p:extLst>
      <p:ext uri="{BB962C8B-B14F-4D97-AF65-F5344CB8AC3E}">
        <p14:creationId xmlns:p14="http://schemas.microsoft.com/office/powerpoint/2010/main" val="166565163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3914" name="AutoShape 26"/>
          <p:cNvSpPr>
            <a:spLocks noChangeArrowheads="1"/>
          </p:cNvSpPr>
          <p:nvPr/>
        </p:nvSpPr>
        <p:spPr bwMode="auto">
          <a:xfrm>
            <a:off x="2505075" y="2371725"/>
            <a:ext cx="3876675" cy="2905125"/>
          </a:xfrm>
          <a:prstGeom prst="star5">
            <a:avLst/>
          </a:prstGeom>
          <a:solidFill>
            <a:srgbClr val="FFFF66"/>
          </a:solidFill>
          <a:ln w="9525">
            <a:miter lim="800000"/>
            <a:headEnd/>
            <a:tailEnd/>
          </a:ln>
          <a:effectLst/>
          <a:scene3d>
            <a:camera prst="legacyObliqueTop">
              <a:rot lat="17699998" lon="0" rev="0"/>
            </a:camera>
            <a:lightRig rig="legacyFlat2" dir="t"/>
          </a:scene3d>
          <a:sp3d extrusionH="430200" prstMaterial="legacyMetal">
            <a:bevelT w="13500" h="13500" prst="angle"/>
            <a:bevelB w="13500" h="13500" prst="angle"/>
            <a:extrusionClr>
              <a:schemeClr val="hlink"/>
            </a:extrusionClr>
          </a:sp3d>
        </p:spPr>
        <p:txBody>
          <a:bodyPr wrap="none" anchor="ctr">
            <a:flatTx/>
          </a:bodyPr>
          <a:lstStyle/>
          <a:p>
            <a:pPr>
              <a:defRPr/>
            </a:pPr>
            <a:endParaRPr lang="en-US"/>
          </a:p>
        </p:txBody>
      </p:sp>
      <p:sp>
        <p:nvSpPr>
          <p:cNvPr id="293891" name="Rectangle 3"/>
          <p:cNvSpPr>
            <a:spLocks noGrp="1" noRot="1" noChangeArrowheads="1"/>
          </p:cNvSpPr>
          <p:nvPr>
            <p:ph type="title"/>
          </p:nvPr>
        </p:nvSpPr>
        <p:spPr>
          <a:xfrm>
            <a:off x="457200" y="0"/>
            <a:ext cx="8229600" cy="1143000"/>
          </a:xfrm>
        </p:spPr>
        <p:txBody>
          <a:bodyPr>
            <a:normAutofit/>
            <a:scene3d>
              <a:camera prst="orthographicFront"/>
              <a:lightRig rig="soft" dir="t">
                <a:rot lat="0" lon="0" rev="16800000"/>
              </a:lightRig>
            </a:scene3d>
            <a:sp3d prstMaterial="softEdge"/>
          </a:bodyPr>
          <a:lstStyle/>
          <a:p>
            <a:pPr eaLnBrk="1" hangingPunct="1">
              <a:defRPr/>
            </a:pPr>
            <a:r>
              <a:rPr lang="en-US" sz="4000" dirty="0">
                <a:solidFill>
                  <a:schemeClr val="bg1"/>
                </a:solidFill>
                <a:effectLst/>
                <a:latin typeface="Arial" charset="0"/>
                <a:ea typeface="Arial" charset="0"/>
                <a:cs typeface="Arial" charset="0"/>
              </a:rPr>
              <a:t>Who </a:t>
            </a:r>
            <a:r>
              <a:rPr lang="en-US" sz="4000" dirty="0" smtClean="0">
                <a:solidFill>
                  <a:schemeClr val="bg1"/>
                </a:solidFill>
                <a:effectLst/>
                <a:latin typeface="Arial" charset="0"/>
                <a:ea typeface="Arial" charset="0"/>
                <a:cs typeface="Arial" charset="0"/>
              </a:rPr>
              <a:t>can </a:t>
            </a:r>
            <a:r>
              <a:rPr lang="en-US" dirty="0">
                <a:effectLst/>
              </a:rPr>
              <a:t>u</a:t>
            </a:r>
            <a:r>
              <a:rPr lang="en-US" sz="4000" dirty="0" smtClean="0">
                <a:solidFill>
                  <a:schemeClr val="bg1"/>
                </a:solidFill>
                <a:effectLst/>
                <a:latin typeface="Arial" charset="0"/>
                <a:ea typeface="Arial" charset="0"/>
                <a:cs typeface="Arial" charset="0"/>
              </a:rPr>
              <a:t>se </a:t>
            </a:r>
            <a:r>
              <a:rPr lang="en-US" sz="4000" dirty="0">
                <a:solidFill>
                  <a:schemeClr val="bg1"/>
                </a:solidFill>
                <a:effectLst/>
                <a:latin typeface="Arial" charset="0"/>
                <a:ea typeface="Arial" charset="0"/>
                <a:cs typeface="Arial" charset="0"/>
              </a:rPr>
              <a:t>NFP?</a:t>
            </a:r>
          </a:p>
        </p:txBody>
      </p:sp>
      <p:grpSp>
        <p:nvGrpSpPr>
          <p:cNvPr id="2" name="Group 24"/>
          <p:cNvGrpSpPr>
            <a:grpSpLocks/>
          </p:cNvGrpSpPr>
          <p:nvPr/>
        </p:nvGrpSpPr>
        <p:grpSpPr bwMode="auto">
          <a:xfrm>
            <a:off x="1919288" y="4949825"/>
            <a:ext cx="1925637" cy="1722438"/>
            <a:chOff x="1209" y="3118"/>
            <a:chExt cx="1213" cy="1085"/>
          </a:xfrm>
        </p:grpSpPr>
        <p:pic>
          <p:nvPicPr>
            <p:cNvPr id="40977" name="Picture 7"/>
            <p:cNvPicPr>
              <a:picLocks noChangeAspect="1" noChangeArrowheads="1"/>
            </p:cNvPicPr>
            <p:nvPr/>
          </p:nvPicPr>
          <p:blipFill>
            <a:blip r:embed="rId3" cstate="print"/>
            <a:srcRect/>
            <a:stretch>
              <a:fillRect/>
            </a:stretch>
          </p:blipFill>
          <p:spPr bwMode="auto">
            <a:xfrm>
              <a:off x="1390" y="3118"/>
              <a:ext cx="864" cy="868"/>
            </a:xfrm>
            <a:prstGeom prst="rect">
              <a:avLst/>
            </a:prstGeom>
            <a:noFill/>
            <a:ln w="9525">
              <a:noFill/>
              <a:miter lim="800000"/>
              <a:headEnd/>
              <a:tailEnd/>
            </a:ln>
          </p:spPr>
        </p:pic>
        <p:sp>
          <p:nvSpPr>
            <p:cNvPr id="293901" name="Rectangle 13"/>
            <p:cNvSpPr>
              <a:spLocks noChangeArrowheads="1"/>
            </p:cNvSpPr>
            <p:nvPr/>
          </p:nvSpPr>
          <p:spPr bwMode="auto">
            <a:xfrm>
              <a:off x="1209" y="4009"/>
              <a:ext cx="1213" cy="194"/>
            </a:xfrm>
            <a:prstGeom prst="rect">
              <a:avLst/>
            </a:prstGeom>
            <a:noFill/>
            <a:ln w="9525">
              <a:noFill/>
              <a:miter lim="800000"/>
              <a:headEnd/>
              <a:tailEnd/>
            </a:ln>
            <a:effectLst/>
          </p:spPr>
          <p:txBody>
            <a:bodyPr wrap="none" lIns="0" tIns="0" rIns="0" bIns="0">
              <a:spAutoFit/>
            </a:bodyPr>
            <a:lstStyle/>
            <a:p>
              <a:pPr algn="l">
                <a:defRPr/>
              </a:pPr>
              <a:r>
                <a:rPr lang="en-US" sz="2000" b="1" dirty="0">
                  <a:solidFill>
                    <a:srgbClr val="FFFFFF"/>
                  </a:solidFill>
                </a:rPr>
                <a:t>Pre-menopause</a:t>
              </a:r>
            </a:p>
          </p:txBody>
        </p:sp>
      </p:grpSp>
      <p:grpSp>
        <p:nvGrpSpPr>
          <p:cNvPr id="3" name="Group 23"/>
          <p:cNvGrpSpPr>
            <a:grpSpLocks/>
          </p:cNvGrpSpPr>
          <p:nvPr/>
        </p:nvGrpSpPr>
        <p:grpSpPr bwMode="auto">
          <a:xfrm>
            <a:off x="5122862" y="4949825"/>
            <a:ext cx="1739899" cy="1739900"/>
            <a:chOff x="3227" y="3118"/>
            <a:chExt cx="1096" cy="1096"/>
          </a:xfrm>
        </p:grpSpPr>
        <p:pic>
          <p:nvPicPr>
            <p:cNvPr id="40975" name="Picture 8"/>
            <p:cNvPicPr>
              <a:picLocks noChangeAspect="1" noChangeArrowheads="1"/>
            </p:cNvPicPr>
            <p:nvPr/>
          </p:nvPicPr>
          <p:blipFill>
            <a:blip r:embed="rId4" cstate="print"/>
            <a:srcRect/>
            <a:stretch>
              <a:fillRect/>
            </a:stretch>
          </p:blipFill>
          <p:spPr bwMode="auto">
            <a:xfrm>
              <a:off x="3360" y="3118"/>
              <a:ext cx="864" cy="864"/>
            </a:xfrm>
            <a:prstGeom prst="rect">
              <a:avLst/>
            </a:prstGeom>
            <a:noFill/>
            <a:ln w="9525">
              <a:noFill/>
              <a:miter lim="800000"/>
              <a:headEnd/>
              <a:tailEnd/>
            </a:ln>
          </p:spPr>
        </p:pic>
        <p:sp>
          <p:nvSpPr>
            <p:cNvPr id="293903" name="Rectangle 15"/>
            <p:cNvSpPr>
              <a:spLocks noChangeArrowheads="1"/>
            </p:cNvSpPr>
            <p:nvPr/>
          </p:nvSpPr>
          <p:spPr bwMode="auto">
            <a:xfrm>
              <a:off x="3227" y="4020"/>
              <a:ext cx="1096" cy="194"/>
            </a:xfrm>
            <a:prstGeom prst="rect">
              <a:avLst/>
            </a:prstGeom>
            <a:noFill/>
            <a:ln w="9525">
              <a:noFill/>
              <a:miter lim="800000"/>
              <a:headEnd/>
              <a:tailEnd/>
            </a:ln>
          </p:spPr>
          <p:txBody>
            <a:bodyPr wrap="none" lIns="0" tIns="0" rIns="0" bIns="0">
              <a:spAutoFit/>
            </a:bodyPr>
            <a:lstStyle/>
            <a:p>
              <a:pPr algn="l">
                <a:defRPr/>
              </a:pPr>
              <a:r>
                <a:rPr lang="en-US" sz="2000" b="1" dirty="0">
                  <a:solidFill>
                    <a:srgbClr val="FFFFFF"/>
                  </a:solidFill>
                </a:rPr>
                <a:t>Post-hormone</a:t>
              </a:r>
              <a:endParaRPr lang="en-US" dirty="0"/>
            </a:p>
          </p:txBody>
        </p:sp>
      </p:grpSp>
      <p:grpSp>
        <p:nvGrpSpPr>
          <p:cNvPr id="4" name="Group 22"/>
          <p:cNvGrpSpPr>
            <a:grpSpLocks/>
          </p:cNvGrpSpPr>
          <p:nvPr/>
        </p:nvGrpSpPr>
        <p:grpSpPr bwMode="auto">
          <a:xfrm>
            <a:off x="5424488" y="2590800"/>
            <a:ext cx="2511425" cy="2097088"/>
            <a:chOff x="3417" y="1632"/>
            <a:chExt cx="1582" cy="1321"/>
          </a:xfrm>
        </p:grpSpPr>
        <p:pic>
          <p:nvPicPr>
            <p:cNvPr id="40973" name="Picture 9"/>
            <p:cNvPicPr>
              <a:picLocks noChangeAspect="1" noChangeArrowheads="1"/>
            </p:cNvPicPr>
            <p:nvPr/>
          </p:nvPicPr>
          <p:blipFill>
            <a:blip r:embed="rId5" cstate="print"/>
            <a:srcRect/>
            <a:stretch>
              <a:fillRect/>
            </a:stretch>
          </p:blipFill>
          <p:spPr bwMode="auto">
            <a:xfrm>
              <a:off x="3744" y="1632"/>
              <a:ext cx="864" cy="864"/>
            </a:xfrm>
            <a:prstGeom prst="rect">
              <a:avLst/>
            </a:prstGeom>
            <a:noFill/>
            <a:ln w="9525">
              <a:noFill/>
              <a:miter lim="800000"/>
              <a:headEnd/>
              <a:tailEnd/>
            </a:ln>
          </p:spPr>
        </p:pic>
        <p:sp>
          <p:nvSpPr>
            <p:cNvPr id="293904" name="Rectangle 16"/>
            <p:cNvSpPr>
              <a:spLocks noChangeArrowheads="1"/>
            </p:cNvSpPr>
            <p:nvPr/>
          </p:nvSpPr>
          <p:spPr bwMode="auto">
            <a:xfrm>
              <a:off x="3417" y="2569"/>
              <a:ext cx="1582" cy="384"/>
            </a:xfrm>
            <a:prstGeom prst="rect">
              <a:avLst/>
            </a:prstGeom>
            <a:noFill/>
            <a:ln w="9525">
              <a:noFill/>
              <a:miter lim="800000"/>
              <a:headEnd/>
              <a:tailEnd/>
            </a:ln>
          </p:spPr>
          <p:txBody>
            <a:bodyPr wrap="none" lIns="0" tIns="0" rIns="0" bIns="0">
              <a:spAutoFit/>
            </a:bodyPr>
            <a:lstStyle/>
            <a:p>
              <a:pPr>
                <a:defRPr/>
              </a:pPr>
              <a:r>
                <a:rPr lang="en-US" sz="2000" b="1" dirty="0">
                  <a:solidFill>
                    <a:srgbClr val="FFFFFF"/>
                  </a:solidFill>
                </a:rPr>
                <a:t>Achieving / Avoiding</a:t>
              </a:r>
            </a:p>
            <a:p>
              <a:pPr>
                <a:defRPr/>
              </a:pPr>
              <a:r>
                <a:rPr lang="en-US" sz="2000" b="1" dirty="0">
                  <a:solidFill>
                    <a:srgbClr val="FFFFFF"/>
                  </a:solidFill>
                </a:rPr>
                <a:t>Pregnancy</a:t>
              </a:r>
              <a:endParaRPr lang="en-US" dirty="0"/>
            </a:p>
          </p:txBody>
        </p:sp>
      </p:grpSp>
      <p:grpSp>
        <p:nvGrpSpPr>
          <p:cNvPr id="5" name="Group 25"/>
          <p:cNvGrpSpPr>
            <a:grpSpLocks/>
          </p:cNvGrpSpPr>
          <p:nvPr/>
        </p:nvGrpSpPr>
        <p:grpSpPr bwMode="auto">
          <a:xfrm>
            <a:off x="1158875" y="2590800"/>
            <a:ext cx="2184400" cy="2097088"/>
            <a:chOff x="730" y="1632"/>
            <a:chExt cx="1376" cy="1321"/>
          </a:xfrm>
        </p:grpSpPr>
        <p:pic>
          <p:nvPicPr>
            <p:cNvPr id="40971" name="Picture 10"/>
            <p:cNvPicPr>
              <a:picLocks noChangeAspect="1" noChangeArrowheads="1"/>
            </p:cNvPicPr>
            <p:nvPr/>
          </p:nvPicPr>
          <p:blipFill>
            <a:blip r:embed="rId6" cstate="print"/>
            <a:srcRect/>
            <a:stretch>
              <a:fillRect/>
            </a:stretch>
          </p:blipFill>
          <p:spPr bwMode="auto">
            <a:xfrm>
              <a:off x="1006" y="1632"/>
              <a:ext cx="864" cy="860"/>
            </a:xfrm>
            <a:prstGeom prst="rect">
              <a:avLst/>
            </a:prstGeom>
            <a:noFill/>
            <a:ln w="9525">
              <a:noFill/>
              <a:miter lim="800000"/>
              <a:headEnd/>
              <a:tailEnd/>
            </a:ln>
          </p:spPr>
        </p:pic>
        <p:sp>
          <p:nvSpPr>
            <p:cNvPr id="293906" name="Rectangle 18"/>
            <p:cNvSpPr>
              <a:spLocks noChangeArrowheads="1"/>
            </p:cNvSpPr>
            <p:nvPr/>
          </p:nvSpPr>
          <p:spPr bwMode="auto">
            <a:xfrm>
              <a:off x="730" y="2569"/>
              <a:ext cx="1376" cy="384"/>
            </a:xfrm>
            <a:prstGeom prst="rect">
              <a:avLst/>
            </a:prstGeom>
            <a:noFill/>
            <a:ln w="9525">
              <a:noFill/>
              <a:miter lim="800000"/>
              <a:headEnd/>
              <a:tailEnd/>
            </a:ln>
          </p:spPr>
          <p:txBody>
            <a:bodyPr wrap="none" lIns="0" tIns="0" rIns="0" bIns="0">
              <a:spAutoFit/>
            </a:bodyPr>
            <a:lstStyle/>
            <a:p>
              <a:pPr>
                <a:defRPr/>
              </a:pPr>
              <a:r>
                <a:rPr lang="en-US" sz="2000" b="1" dirty="0">
                  <a:solidFill>
                    <a:srgbClr val="FFFFFF"/>
                  </a:solidFill>
                </a:rPr>
                <a:t>Regular / Irregular</a:t>
              </a:r>
            </a:p>
            <a:p>
              <a:pPr>
                <a:defRPr/>
              </a:pPr>
              <a:r>
                <a:rPr lang="en-US" sz="2000" b="1" dirty="0">
                  <a:solidFill>
                    <a:srgbClr val="FFFFFF"/>
                  </a:solidFill>
                </a:rPr>
                <a:t>Menstrual Cycles</a:t>
              </a:r>
            </a:p>
          </p:txBody>
        </p:sp>
      </p:grpSp>
      <p:grpSp>
        <p:nvGrpSpPr>
          <p:cNvPr id="6" name="Group 21"/>
          <p:cNvGrpSpPr>
            <a:grpSpLocks/>
          </p:cNvGrpSpPr>
          <p:nvPr/>
        </p:nvGrpSpPr>
        <p:grpSpPr bwMode="auto">
          <a:xfrm>
            <a:off x="3597275" y="1371600"/>
            <a:ext cx="1693863" cy="1736725"/>
            <a:chOff x="2266" y="864"/>
            <a:chExt cx="1067" cy="1094"/>
          </a:xfrm>
        </p:grpSpPr>
        <p:pic>
          <p:nvPicPr>
            <p:cNvPr id="40969" name="Picture 11"/>
            <p:cNvPicPr>
              <a:picLocks noChangeAspect="1" noChangeArrowheads="1"/>
            </p:cNvPicPr>
            <p:nvPr/>
          </p:nvPicPr>
          <p:blipFill>
            <a:blip r:embed="rId7" cstate="print"/>
            <a:srcRect/>
            <a:stretch>
              <a:fillRect/>
            </a:stretch>
          </p:blipFill>
          <p:spPr bwMode="auto">
            <a:xfrm>
              <a:off x="2350" y="864"/>
              <a:ext cx="864" cy="864"/>
            </a:xfrm>
            <a:prstGeom prst="rect">
              <a:avLst/>
            </a:prstGeom>
            <a:noFill/>
            <a:ln w="9525">
              <a:noFill/>
              <a:miter lim="800000"/>
              <a:headEnd/>
              <a:tailEnd/>
            </a:ln>
          </p:spPr>
        </p:pic>
        <p:sp>
          <p:nvSpPr>
            <p:cNvPr id="293908" name="Rectangle 20"/>
            <p:cNvSpPr>
              <a:spLocks noChangeArrowheads="1"/>
            </p:cNvSpPr>
            <p:nvPr/>
          </p:nvSpPr>
          <p:spPr bwMode="auto">
            <a:xfrm>
              <a:off x="2266" y="1766"/>
              <a:ext cx="1067" cy="192"/>
            </a:xfrm>
            <a:prstGeom prst="rect">
              <a:avLst/>
            </a:prstGeom>
            <a:noFill/>
            <a:ln w="9525">
              <a:noFill/>
              <a:miter lim="800000"/>
              <a:headEnd/>
              <a:tailEnd/>
            </a:ln>
          </p:spPr>
          <p:txBody>
            <a:bodyPr wrap="none" lIns="0" tIns="0" rIns="0" bIns="0">
              <a:spAutoFit/>
            </a:bodyPr>
            <a:lstStyle/>
            <a:p>
              <a:pPr algn="l">
                <a:defRPr/>
              </a:pPr>
              <a:r>
                <a:rPr lang="en-US" sz="2000" b="1" dirty="0">
                  <a:solidFill>
                    <a:srgbClr val="FFFFFF"/>
                  </a:solidFill>
                </a:rPr>
                <a:t>Breastfeeding</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64" presetClass="path" presetSubtype="0" accel="50000" decel="50000" fill="hold" nodeType="withEffect">
                                  <p:stCondLst>
                                    <p:cond delay="0"/>
                                  </p:stCondLst>
                                  <p:childTnLst>
                                    <p:animMotion origin="layout" path="M 0.00104 0.25 L 2.5E-6 7.40741E-7 " pathEditMode="relative" rAng="0" ptsTypes="AA">
                                      <p:cBhvr>
                                        <p:cTn id="11" dur="1000" fill="hold"/>
                                        <p:tgtEl>
                                          <p:spTgt spid="6"/>
                                        </p:tgtEl>
                                        <p:attrNameLst>
                                          <p:attrName>ppt_x</p:attrName>
                                          <p:attrName>ppt_y</p:attrName>
                                        </p:attrNameLst>
                                      </p:cBhvr>
                                      <p:rCtr x="-100" y="-12500"/>
                                    </p:animMotion>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par>
                                <p:cTn id="18" presetID="49" presetClass="path" presetSubtype="0" accel="50000" decel="50000" fill="hold" nodeType="withEffect">
                                  <p:stCondLst>
                                    <p:cond delay="0"/>
                                  </p:stCondLst>
                                  <p:childTnLst>
                                    <p:animMotion origin="layout" path="M -0.24063 0.04305 L -0.00417 -0.03473 " pathEditMode="relative" rAng="0" ptsTypes="AA">
                                      <p:cBhvr>
                                        <p:cTn id="19" dur="1000" fill="hold"/>
                                        <p:tgtEl>
                                          <p:spTgt spid="4"/>
                                        </p:tgtEl>
                                        <p:attrNameLst>
                                          <p:attrName>ppt_x</p:attrName>
                                          <p:attrName>ppt_y</p:attrName>
                                        </p:attrNameLst>
                                      </p:cBhvr>
                                      <p:rCtr x="11800" y="-3900"/>
                                    </p:animMotion>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Effect transition="in" filter="fade">
                                      <p:cBhvr>
                                        <p:cTn id="25" dur="1000"/>
                                        <p:tgtEl>
                                          <p:spTgt spid="3"/>
                                        </p:tgtEl>
                                      </p:cBhvr>
                                    </p:animEffect>
                                  </p:childTnLst>
                                </p:cTn>
                              </p:par>
                              <p:par>
                                <p:cTn id="26" presetID="49" presetClass="path" presetSubtype="0" accel="50000" decel="50000" fill="hold" nodeType="withEffect">
                                  <p:stCondLst>
                                    <p:cond delay="0"/>
                                  </p:stCondLst>
                                  <p:childTnLst>
                                    <p:animMotion origin="layout" path="M -0.16667 -0.275 L 0.00313 -0.00833 " pathEditMode="relative" rAng="0" ptsTypes="AA">
                                      <p:cBhvr>
                                        <p:cTn id="27" dur="1000" fill="hold"/>
                                        <p:tgtEl>
                                          <p:spTgt spid="3"/>
                                        </p:tgtEl>
                                        <p:attrNameLst>
                                          <p:attrName>ppt_x</p:attrName>
                                          <p:attrName>ppt_y</p:attrName>
                                        </p:attrNameLst>
                                      </p:cBhvr>
                                      <p:rCtr x="8500" y="13300"/>
                                    </p:animMotion>
                                  </p:childTnLst>
                                </p:cTn>
                              </p:par>
                            </p:childTnLst>
                          </p:cTn>
                        </p:par>
                        <p:par>
                          <p:cTn id="28" fill="hold">
                            <p:stCondLst>
                              <p:cond delay="3000"/>
                            </p:stCondLst>
                            <p:childTnLst>
                              <p:par>
                                <p:cTn id="29" presetID="53"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par>
                                <p:cTn id="34" presetID="56" presetClass="path" presetSubtype="0" accel="50000" decel="50000" fill="hold" nodeType="withEffect">
                                  <p:stCondLst>
                                    <p:cond delay="0"/>
                                  </p:stCondLst>
                                  <p:childTnLst>
                                    <p:animMotion origin="layout" path="M 0.17084 -0.27083 L 0.00417 -0.01389 " pathEditMode="relative" rAng="0" ptsTypes="AA">
                                      <p:cBhvr>
                                        <p:cTn id="35" dur="1000" fill="hold"/>
                                        <p:tgtEl>
                                          <p:spTgt spid="2"/>
                                        </p:tgtEl>
                                        <p:attrNameLst>
                                          <p:attrName>ppt_x</p:attrName>
                                          <p:attrName>ppt_y</p:attrName>
                                        </p:attrNameLst>
                                      </p:cBhvr>
                                      <p:rCtr x="-8300" y="12800"/>
                                    </p:animMotion>
                                  </p:childTnLst>
                                </p:cTn>
                              </p:par>
                            </p:childTnLst>
                          </p:cTn>
                        </p:par>
                        <p:par>
                          <p:cTn id="36" fill="hold">
                            <p:stCondLst>
                              <p:cond delay="4000"/>
                            </p:stCondLst>
                            <p:childTnLst>
                              <p:par>
                                <p:cTn id="37" presetID="53"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Effect transition="in" filter="fade">
                                      <p:cBhvr>
                                        <p:cTn id="41" dur="1000"/>
                                        <p:tgtEl>
                                          <p:spTgt spid="5"/>
                                        </p:tgtEl>
                                      </p:cBhvr>
                                    </p:animEffect>
                                  </p:childTnLst>
                                </p:cTn>
                              </p:par>
                              <p:par>
                                <p:cTn id="42" presetID="49" presetClass="path" presetSubtype="0" accel="50000" decel="50000" fill="hold" nodeType="withEffect">
                                  <p:stCondLst>
                                    <p:cond delay="0"/>
                                  </p:stCondLst>
                                  <p:childTnLst>
                                    <p:animMotion origin="layout" path="M 0.23958 0.04166 L 0.00625 -0.04167 " pathEditMode="relative" rAng="0" ptsTypes="AA">
                                      <p:cBhvr>
                                        <p:cTn id="43" dur="1000" fill="hold"/>
                                        <p:tgtEl>
                                          <p:spTgt spid="5"/>
                                        </p:tgtEl>
                                        <p:attrNameLst>
                                          <p:attrName>ppt_x</p:attrName>
                                          <p:attrName>ppt_y</p:attrName>
                                        </p:attrNameLst>
                                      </p:cBhvr>
                                      <p:rCtr x="-11700" y="-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ontraception.jpg"/>
          <p:cNvPicPr>
            <a:picLocks noChangeAspect="1"/>
          </p:cNvPicPr>
          <p:nvPr/>
        </p:nvPicPr>
        <p:blipFill>
          <a:blip r:embed="rId3" cstate="print"/>
          <a:srcRect/>
          <a:stretch>
            <a:fillRect/>
          </a:stretch>
        </p:blipFill>
        <p:spPr>
          <a:xfrm>
            <a:off x="2255693" y="1488558"/>
            <a:ext cx="4717678" cy="4710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558" name="Rectangle 6"/>
          <p:cNvSpPr>
            <a:spLocks noGrp="1" noRot="1" noChangeArrowheads="1"/>
          </p:cNvSpPr>
          <p:nvPr>
            <p:ph type="title"/>
          </p:nvPr>
        </p:nvSpPr>
        <p:spPr>
          <a:effectLst/>
        </p:spPr>
        <p:txBody>
          <a:bodyPr>
            <a:normAutofit/>
            <a:scene3d>
              <a:camera prst="orthographicFront"/>
              <a:lightRig rig="soft" dir="t">
                <a:rot lat="0" lon="0" rev="16800000"/>
              </a:lightRig>
            </a:scene3d>
            <a:sp3d prstMaterial="softEdge"/>
          </a:bodyPr>
          <a:lstStyle/>
          <a:p>
            <a:pPr eaLnBrk="1" hangingPunct="1">
              <a:defRPr/>
            </a:pPr>
            <a:r>
              <a:rPr lang="en-US" sz="4000" dirty="0">
                <a:solidFill>
                  <a:schemeClr val="bg1"/>
                </a:solidFill>
                <a:latin typeface="Arial" charset="0"/>
                <a:ea typeface="Arial" charset="0"/>
                <a:cs typeface="Arial" charset="0"/>
              </a:rPr>
              <a:t>NFP is not Contraceptive</a:t>
            </a:r>
          </a:p>
        </p:txBody>
      </p:sp>
      <p:grpSp>
        <p:nvGrpSpPr>
          <p:cNvPr id="2" name="Group 11"/>
          <p:cNvGrpSpPr>
            <a:grpSpLocks/>
          </p:cNvGrpSpPr>
          <p:nvPr/>
        </p:nvGrpSpPr>
        <p:grpSpPr bwMode="auto">
          <a:xfrm rot="16200000">
            <a:off x="2425221" y="1652588"/>
            <a:ext cx="4381500" cy="4381500"/>
            <a:chOff x="1521" y="1041"/>
            <a:chExt cx="2760" cy="2760"/>
          </a:xfrm>
        </p:grpSpPr>
        <p:sp>
          <p:nvSpPr>
            <p:cNvPr id="54277" name="Oval 9"/>
            <p:cNvSpPr>
              <a:spLocks noChangeArrowheads="1"/>
            </p:cNvSpPr>
            <p:nvPr/>
          </p:nvSpPr>
          <p:spPr bwMode="auto">
            <a:xfrm>
              <a:off x="1521" y="1041"/>
              <a:ext cx="2760" cy="2760"/>
            </a:xfrm>
            <a:prstGeom prst="ellipse">
              <a:avLst/>
            </a:prstGeom>
            <a:noFill/>
            <a:ln w="381000">
              <a:solidFill>
                <a:srgbClr val="FF0000"/>
              </a:solidFill>
              <a:round/>
              <a:headEnd/>
              <a:tailEnd/>
            </a:ln>
          </p:spPr>
          <p:txBody>
            <a:bodyPr wrap="none" anchor="ctr"/>
            <a:lstStyle/>
            <a:p>
              <a:endParaRPr lang="en-US">
                <a:solidFill>
                  <a:srgbClr val="FFFFFF"/>
                </a:solidFill>
              </a:endParaRPr>
            </a:p>
          </p:txBody>
        </p:sp>
        <p:sp>
          <p:nvSpPr>
            <p:cNvPr id="54278" name="Line 10"/>
            <p:cNvSpPr>
              <a:spLocks noChangeShapeType="1"/>
            </p:cNvSpPr>
            <p:nvPr/>
          </p:nvSpPr>
          <p:spPr bwMode="auto">
            <a:xfrm>
              <a:off x="1814" y="1513"/>
              <a:ext cx="2166" cy="1839"/>
            </a:xfrm>
            <a:prstGeom prst="line">
              <a:avLst/>
            </a:prstGeom>
            <a:noFill/>
            <a:ln w="38100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9" name="Picture 10" descr="MPj04019860000[1]"/>
          <p:cNvPicPr>
            <a:picLocks noChangeAspect="1" noChangeArrowheads="1"/>
          </p:cNvPicPr>
          <p:nvPr/>
        </p:nvPicPr>
        <p:blipFill>
          <a:blip r:embed="rId3" cstate="print"/>
          <a:srcRect/>
          <a:stretch>
            <a:fillRect/>
          </a:stretch>
        </p:blipFill>
        <p:spPr bwMode="auto">
          <a:xfrm>
            <a:off x="6836734" y="1282995"/>
            <a:ext cx="1637414" cy="2491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990" name="Picture 11" descr="MPj04091210000[1]"/>
          <p:cNvPicPr>
            <a:picLocks noChangeAspect="1" noChangeArrowheads="1"/>
          </p:cNvPicPr>
          <p:nvPr/>
        </p:nvPicPr>
        <p:blipFill>
          <a:blip r:embed="rId4" cstate="print"/>
          <a:srcRect/>
          <a:stretch>
            <a:fillRect/>
          </a:stretch>
        </p:blipFill>
        <p:spPr bwMode="auto">
          <a:xfrm>
            <a:off x="4430417" y="1460794"/>
            <a:ext cx="2214932" cy="2125443"/>
          </a:xfrm>
          <a:prstGeom prst="ellipse">
            <a:avLst/>
          </a:prstGeom>
          <a:ln>
            <a:noFill/>
          </a:ln>
          <a:effectLst>
            <a:outerShdw blurRad="152400" dir="5400000" sx="90000" sy="-19000" rotWithShape="0">
              <a:prstClr val="black">
                <a:alpha val="15000"/>
              </a:prstClr>
            </a:outerShdw>
            <a:softEdge rad="112500"/>
          </a:effectLst>
        </p:spPr>
      </p:pic>
      <p:pic>
        <p:nvPicPr>
          <p:cNvPr id="41986" name="Picture 8" descr="MPj04003530000[1]"/>
          <p:cNvPicPr>
            <a:picLocks noChangeAspect="1" noChangeArrowheads="1"/>
          </p:cNvPicPr>
          <p:nvPr/>
        </p:nvPicPr>
        <p:blipFill>
          <a:blip r:embed="rId5" cstate="print"/>
          <a:srcRect/>
          <a:stretch>
            <a:fillRect/>
          </a:stretch>
        </p:blipFill>
        <p:spPr bwMode="auto">
          <a:xfrm>
            <a:off x="478462" y="4529469"/>
            <a:ext cx="2870794" cy="1912989"/>
          </a:xfrm>
          <a:prstGeom prst="rect">
            <a:avLst/>
          </a:prstGeom>
          <a:ln>
            <a:noFill/>
          </a:ln>
          <a:effectLst>
            <a:outerShdw blurRad="292100" dist="139700" dir="2700000" algn="tl" rotWithShape="0">
              <a:srgbClr val="333333">
                <a:alpha val="65000"/>
              </a:srgbClr>
            </a:outerShdw>
          </a:effectLst>
        </p:spPr>
      </p:pic>
      <p:sp>
        <p:nvSpPr>
          <p:cNvPr id="25605" name="Rectangle 5"/>
          <p:cNvSpPr>
            <a:spLocks noGrp="1" noRot="1" noChangeArrowheads="1"/>
          </p:cNvSpPr>
          <p:nvPr>
            <p:ph type="title"/>
          </p:nvPr>
        </p:nvSpPr>
        <p:spPr/>
        <p:txBody>
          <a:bodyPr>
            <a:normAutofit/>
            <a:scene3d>
              <a:camera prst="orthographicFront"/>
              <a:lightRig rig="soft" dir="t">
                <a:rot lat="0" lon="0" rev="16800000"/>
              </a:lightRig>
            </a:scene3d>
            <a:sp3d prstMaterial="softEdge"/>
          </a:bodyPr>
          <a:lstStyle/>
          <a:p>
            <a:pPr eaLnBrk="1" hangingPunct="1">
              <a:defRPr/>
            </a:pPr>
            <a:r>
              <a:rPr lang="en-US" sz="4000" dirty="0">
                <a:solidFill>
                  <a:schemeClr val="bg1"/>
                </a:solidFill>
                <a:effectLst/>
                <a:latin typeface="Arial" charset="0"/>
                <a:ea typeface="Arial" charset="0"/>
                <a:cs typeface="Arial" charset="0"/>
              </a:rPr>
              <a:t>NFP works by…</a:t>
            </a:r>
          </a:p>
        </p:txBody>
      </p:sp>
      <p:pic>
        <p:nvPicPr>
          <p:cNvPr id="41988" name="Picture 9" descr="MPj04026460000[1]"/>
          <p:cNvPicPr>
            <a:picLocks noChangeAspect="1" noChangeArrowheads="1"/>
          </p:cNvPicPr>
          <p:nvPr/>
        </p:nvPicPr>
        <p:blipFill>
          <a:blip r:embed="rId6" cstate="print"/>
          <a:srcRect/>
          <a:stretch>
            <a:fillRect/>
          </a:stretch>
        </p:blipFill>
        <p:spPr bwMode="auto">
          <a:xfrm>
            <a:off x="3604805" y="4497572"/>
            <a:ext cx="1616742" cy="2021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91" name="Picture 12" descr="MPj04066290000[1]"/>
          <p:cNvPicPr>
            <a:picLocks noChangeAspect="1" noChangeArrowheads="1"/>
          </p:cNvPicPr>
          <p:nvPr/>
        </p:nvPicPr>
        <p:blipFill>
          <a:blip r:embed="rId7" cstate="print"/>
          <a:srcRect/>
          <a:stretch>
            <a:fillRect/>
          </a:stretch>
        </p:blipFill>
        <p:spPr bwMode="auto">
          <a:xfrm rot="253318">
            <a:off x="5326910" y="4146699"/>
            <a:ext cx="3457302" cy="2303930"/>
          </a:xfrm>
          <a:prstGeom prst="roundRect">
            <a:avLst>
              <a:gd name="adj" fmla="val 6976"/>
            </a:avLst>
          </a:prstGeom>
          <a:ln>
            <a:noFill/>
          </a:ln>
          <a:effectLst>
            <a:outerShdw blurRad="203200" dist="241300" dir="1860000" algn="tl" rotWithShape="0">
              <a:prstClr val="black">
                <a:alpha val="40000"/>
              </a:prstClr>
            </a:outerShdw>
            <a:softEdge rad="63500"/>
          </a:effectLst>
        </p:spPr>
      </p:pic>
      <p:sp>
        <p:nvSpPr>
          <p:cNvPr id="10" name="TextBox 9"/>
          <p:cNvSpPr txBox="1"/>
          <p:nvPr/>
        </p:nvSpPr>
        <p:spPr>
          <a:xfrm>
            <a:off x="425302" y="1265274"/>
            <a:ext cx="4356248" cy="2862322"/>
          </a:xfrm>
          <a:prstGeom prst="rect">
            <a:avLst/>
          </a:prstGeom>
          <a:noFill/>
        </p:spPr>
        <p:txBody>
          <a:bodyPr wrap="square" rtlCol="0">
            <a:spAutoFit/>
          </a:bodyPr>
          <a:lstStyle/>
          <a:p>
            <a:pPr marL="233363" indent="-233363" algn="l">
              <a:spcBef>
                <a:spcPts val="1800"/>
              </a:spcBef>
              <a:buFont typeface="Arial" pitchFamily="34" charset="0"/>
              <a:buChar char="•"/>
            </a:pPr>
            <a:r>
              <a:rPr lang="en-US" sz="2400" dirty="0">
                <a:ln w="18415" cmpd="sng">
                  <a:noFill/>
                  <a:prstDash val="solid"/>
                </a:ln>
                <a:solidFill>
                  <a:srgbClr val="FFFFFF"/>
                </a:solidFill>
              </a:rPr>
              <a:t>Understanding Fertility</a:t>
            </a:r>
          </a:p>
          <a:p>
            <a:pPr marL="233363" indent="-233363" algn="l">
              <a:spcBef>
                <a:spcPts val="1800"/>
              </a:spcBef>
              <a:buFont typeface="Arial" pitchFamily="34" charset="0"/>
              <a:buChar char="•"/>
            </a:pPr>
            <a:r>
              <a:rPr lang="en-US" sz="2400" dirty="0">
                <a:ln w="18415" cmpd="sng">
                  <a:noFill/>
                  <a:prstDash val="solid"/>
                </a:ln>
                <a:solidFill>
                  <a:srgbClr val="FFFFFF"/>
                </a:solidFill>
              </a:rPr>
              <a:t>Observing Signs</a:t>
            </a:r>
          </a:p>
          <a:p>
            <a:pPr marL="233363" indent="-233363" algn="l">
              <a:spcBef>
                <a:spcPts val="1800"/>
              </a:spcBef>
              <a:buFont typeface="Arial" pitchFamily="34" charset="0"/>
              <a:buChar char="•"/>
            </a:pPr>
            <a:r>
              <a:rPr lang="en-US" sz="2400" dirty="0">
                <a:ln w="18415" cmpd="sng">
                  <a:noFill/>
                  <a:prstDash val="solid"/>
                </a:ln>
                <a:solidFill>
                  <a:srgbClr val="FFFFFF"/>
                </a:solidFill>
              </a:rPr>
              <a:t>Keeping Charts</a:t>
            </a:r>
          </a:p>
          <a:p>
            <a:pPr marL="233363" indent="-233363" algn="l">
              <a:spcBef>
                <a:spcPts val="1800"/>
              </a:spcBef>
              <a:buFont typeface="Arial" pitchFamily="34" charset="0"/>
              <a:buChar char="•"/>
            </a:pPr>
            <a:r>
              <a:rPr lang="en-US" sz="2400" dirty="0">
                <a:ln w="18415" cmpd="sng">
                  <a:noFill/>
                  <a:prstDash val="solid"/>
                </a:ln>
                <a:solidFill>
                  <a:srgbClr val="FFFFFF"/>
                </a:solidFill>
              </a:rPr>
              <a:t>Making </a:t>
            </a:r>
            <a:r>
              <a:rPr lang="en-US" sz="2400" dirty="0" smtClean="0">
                <a:ln w="18415" cmpd="sng">
                  <a:noFill/>
                  <a:prstDash val="solid"/>
                </a:ln>
                <a:solidFill>
                  <a:srgbClr val="FFFFFF"/>
                </a:solidFill>
              </a:rPr>
              <a:t>Decisions Together</a:t>
            </a:r>
            <a:endParaRPr lang="en-US" sz="2400" dirty="0">
              <a:ln w="18415" cmpd="sng">
                <a:noFill/>
                <a:prstDash val="solid"/>
              </a:ln>
              <a:solidFill>
                <a:srgbClr val="FFFFFF"/>
              </a:solidFill>
            </a:endParaRPr>
          </a:p>
          <a:p>
            <a:pPr marL="233363" indent="-233363" algn="l">
              <a:spcBef>
                <a:spcPts val="1800"/>
              </a:spcBef>
              <a:buFont typeface="Arial" pitchFamily="34" charset="0"/>
              <a:buChar char="•"/>
            </a:pPr>
            <a:r>
              <a:rPr lang="en-US" sz="2400" dirty="0">
                <a:ln w="18415" cmpd="sng">
                  <a:noFill/>
                  <a:prstDash val="solid"/>
                </a:ln>
                <a:solidFill>
                  <a:srgbClr val="FFFFFF"/>
                </a:solidFill>
              </a:rPr>
              <a:t>Abstaining / Engaging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41990"/>
                                        </p:tgtEl>
                                        <p:attrNameLst>
                                          <p:attrName>style.visibility</p:attrName>
                                        </p:attrNameLst>
                                      </p:cBhvr>
                                      <p:to>
                                        <p:strVal val="visible"/>
                                      </p:to>
                                    </p:set>
                                    <p:animEffect transition="in" filter="fade">
                                      <p:cBhvr>
                                        <p:cTn id="10" dur="1000"/>
                                        <p:tgtEl>
                                          <p:spTgt spid="4199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000"/>
                                        <p:tgtEl>
                                          <p:spTgt spid="10">
                                            <p:txEl>
                                              <p:pRg st="1" end="1"/>
                                            </p:txEl>
                                          </p:spTgt>
                                        </p:tgtEl>
                                      </p:cBhvr>
                                    </p:animEffect>
                                  </p:childTnLst>
                                </p:cTn>
                              </p:par>
                              <p:par>
                                <p:cTn id="15" presetID="10" presetClass="entr" presetSubtype="0" fill="hold" nodeType="withEffect">
                                  <p:stCondLst>
                                    <p:cond delay="150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1000"/>
                                        <p:tgtEl>
                                          <p:spTgt spid="41989"/>
                                        </p:tgtEl>
                                      </p:cBhvr>
                                    </p:animEffect>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childTnLst>
                                </p:cTn>
                              </p:par>
                              <p:par>
                                <p:cTn id="22" presetID="10" presetClass="entr" presetSubtype="0" fill="hold" nodeType="withEffect">
                                  <p:stCondLst>
                                    <p:cond delay="1500"/>
                                  </p:stCondLst>
                                  <p:childTnLst>
                                    <p:set>
                                      <p:cBhvr>
                                        <p:cTn id="23" dur="1" fill="hold">
                                          <p:stCondLst>
                                            <p:cond delay="0"/>
                                          </p:stCondLst>
                                        </p:cTn>
                                        <p:tgtEl>
                                          <p:spTgt spid="41986"/>
                                        </p:tgtEl>
                                        <p:attrNameLst>
                                          <p:attrName>style.visibility</p:attrName>
                                        </p:attrNameLst>
                                      </p:cBhvr>
                                      <p:to>
                                        <p:strVal val="visible"/>
                                      </p:to>
                                    </p:set>
                                    <p:animEffect transition="in" filter="fade">
                                      <p:cBhvr>
                                        <p:cTn id="24" dur="1000"/>
                                        <p:tgtEl>
                                          <p:spTgt spid="41986"/>
                                        </p:tgtEl>
                                      </p:cBhvr>
                                    </p:animEffect>
                                  </p:childTnLst>
                                </p:cTn>
                              </p:par>
                            </p:childTnLst>
                          </p:cTn>
                        </p:par>
                        <p:par>
                          <p:cTn id="25" fill="hold">
                            <p:stCondLst>
                              <p:cond delay="7500"/>
                            </p:stCondLst>
                            <p:childTnLst>
                              <p:par>
                                <p:cTn id="26" presetID="10" presetClass="entr" presetSubtype="0" fill="hold" grpId="0"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000"/>
                                        <p:tgtEl>
                                          <p:spTgt spid="10">
                                            <p:txEl>
                                              <p:pRg st="3" end="3"/>
                                            </p:txEl>
                                          </p:spTgt>
                                        </p:tgtEl>
                                      </p:cBhvr>
                                    </p:animEffect>
                                  </p:childTnLst>
                                </p:cTn>
                              </p:par>
                              <p:par>
                                <p:cTn id="29" presetID="10" presetClass="entr" presetSubtype="0" fill="hold" nodeType="withEffect">
                                  <p:stCondLst>
                                    <p:cond delay="1500"/>
                                  </p:stCondLst>
                                  <p:childTnLst>
                                    <p:set>
                                      <p:cBhvr>
                                        <p:cTn id="30" dur="1" fill="hold">
                                          <p:stCondLst>
                                            <p:cond delay="0"/>
                                          </p:stCondLst>
                                        </p:cTn>
                                        <p:tgtEl>
                                          <p:spTgt spid="41988"/>
                                        </p:tgtEl>
                                        <p:attrNameLst>
                                          <p:attrName>style.visibility</p:attrName>
                                        </p:attrNameLst>
                                      </p:cBhvr>
                                      <p:to>
                                        <p:strVal val="visible"/>
                                      </p:to>
                                    </p:set>
                                    <p:animEffect transition="in" filter="fade">
                                      <p:cBhvr>
                                        <p:cTn id="31" dur="1000"/>
                                        <p:tgtEl>
                                          <p:spTgt spid="41988"/>
                                        </p:tgtEl>
                                      </p:cBhvr>
                                    </p:animEffect>
                                  </p:childTnLst>
                                </p:cTn>
                              </p:par>
                            </p:childTnLst>
                          </p:cTn>
                        </p:par>
                        <p:par>
                          <p:cTn id="32" fill="hold">
                            <p:stCondLst>
                              <p:cond delay="10000"/>
                            </p:stCondLst>
                            <p:childTnLst>
                              <p:par>
                                <p:cTn id="33" presetID="10" presetClass="entr" presetSubtype="0" fill="hold" grpId="0"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2000"/>
                                        <p:tgtEl>
                                          <p:spTgt spid="10">
                                            <p:txEl>
                                              <p:pRg st="4" end="4"/>
                                            </p:txEl>
                                          </p:spTgt>
                                        </p:tgtEl>
                                      </p:cBhvr>
                                    </p:animEffect>
                                  </p:childTnLst>
                                </p:cTn>
                              </p:par>
                              <p:par>
                                <p:cTn id="36" presetID="10" presetClass="entr" presetSubtype="0" fill="hold" nodeType="withEffect">
                                  <p:stCondLst>
                                    <p:cond delay="1500"/>
                                  </p:stCondLst>
                                  <p:childTnLst>
                                    <p:set>
                                      <p:cBhvr>
                                        <p:cTn id="37" dur="1" fill="hold">
                                          <p:stCondLst>
                                            <p:cond delay="0"/>
                                          </p:stCondLst>
                                        </p:cTn>
                                        <p:tgtEl>
                                          <p:spTgt spid="41991"/>
                                        </p:tgtEl>
                                        <p:attrNameLst>
                                          <p:attrName>style.visibility</p:attrName>
                                        </p:attrNameLst>
                                      </p:cBhvr>
                                      <p:to>
                                        <p:strVal val="visible"/>
                                      </p:to>
                                    </p:set>
                                    <p:animEffect transition="in" filter="fade">
                                      <p:cBhvr>
                                        <p:cTn id="38" dur="1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9" name="Rectangle 55"/>
          <p:cNvSpPr>
            <a:spLocks noGrp="1" noChangeArrowheads="1"/>
          </p:cNvSpPr>
          <p:nvPr>
            <p:ph type="ctrTitle"/>
          </p:nvPr>
        </p:nvSpPr>
        <p:spPr>
          <a:xfrm>
            <a:off x="864392" y="436449"/>
            <a:ext cx="7863840" cy="822960"/>
          </a:xfrm>
          <a:noFill/>
          <a:ln>
            <a:noFill/>
          </a:ln>
        </p:spPr>
        <p:txBody>
          <a:bodyPr>
            <a:noAutofit/>
            <a:scene3d>
              <a:camera prst="orthographicFront"/>
              <a:lightRig rig="soft" dir="t">
                <a:rot lat="0" lon="0" rev="17220000"/>
              </a:lightRig>
            </a:scene3d>
            <a:sp3d prstMaterial="softEdge"/>
          </a:bodyPr>
          <a:lstStyle/>
          <a:p>
            <a:pPr eaLnBrk="1" hangingPunct="1">
              <a:defRPr/>
            </a:pPr>
            <a:r>
              <a:rPr lang="en-US" sz="4000" cap="none" dirty="0" smtClean="0">
                <a:ln w="0">
                  <a:noFill/>
                </a:ln>
                <a:effectLst/>
                <a:latin typeface="Arial" charset="0"/>
                <a:ea typeface="Arial" charset="0"/>
                <a:cs typeface="Arial" charset="0"/>
              </a:rPr>
              <a:t>Develop Fertility Awareness</a:t>
            </a:r>
            <a:endParaRPr lang="en-US" sz="4000" cap="none" dirty="0">
              <a:ln w="0">
                <a:noFill/>
              </a:ln>
              <a:effectLst/>
              <a:latin typeface="Arial" charset="0"/>
              <a:ea typeface="Arial" charset="0"/>
              <a:cs typeface="Arial" charset="0"/>
            </a:endParaRPr>
          </a:p>
        </p:txBody>
      </p:sp>
      <p:pic>
        <p:nvPicPr>
          <p:cNvPr id="4" name="Picture 17" descr="C:\Documents and Settings\Michael\Local Settings\Temporary Internet Files\Content.IE5\ZXEHAW9F\MPj04394860000[1].jpg"/>
          <p:cNvPicPr>
            <a:picLocks noChangeAspect="1" noChangeArrowheads="1"/>
          </p:cNvPicPr>
          <p:nvPr/>
        </p:nvPicPr>
        <p:blipFill>
          <a:blip r:embed="rId3" cstate="print"/>
          <a:srcRect/>
          <a:stretch>
            <a:fillRect/>
          </a:stretch>
        </p:blipFill>
        <p:spPr bwMode="auto">
          <a:xfrm>
            <a:off x="1829932" y="1619250"/>
            <a:ext cx="5122837" cy="3420104"/>
          </a:xfrm>
          <a:prstGeom prst="roundRect">
            <a:avLst>
              <a:gd name="adj" fmla="val 10357"/>
            </a:avLst>
          </a:prstGeom>
          <a:ln>
            <a:noFill/>
          </a:ln>
          <a:effectLst>
            <a:outerShdw blurRad="292100" dist="139700" dir="2700000" algn="tl" rotWithShape="0">
              <a:srgbClr val="333333">
                <a:alpha val="65000"/>
              </a:srgbClr>
            </a:outerShdw>
            <a:softEdge rad="31750"/>
          </a:effectLst>
        </p:spPr>
      </p:pic>
      <p:sp>
        <p:nvSpPr>
          <p:cNvPr id="2" name="TextBox 1"/>
          <p:cNvSpPr txBox="1"/>
          <p:nvPr/>
        </p:nvSpPr>
        <p:spPr>
          <a:xfrm>
            <a:off x="219400" y="5150192"/>
            <a:ext cx="8343900" cy="954107"/>
          </a:xfrm>
          <a:prstGeom prst="rect">
            <a:avLst/>
          </a:prstGeom>
          <a:noFill/>
        </p:spPr>
        <p:txBody>
          <a:bodyPr wrap="square" rtlCol="0">
            <a:spAutoFit/>
          </a:bodyPr>
          <a:lstStyle/>
          <a:p>
            <a:r>
              <a:rPr lang="en-US" sz="2800" dirty="0" smtClean="0"/>
              <a:t>**Completing</a:t>
            </a:r>
            <a:r>
              <a:rPr lang="en-US" sz="2800" dirty="0"/>
              <a:t> </a:t>
            </a:r>
            <a:r>
              <a:rPr lang="en-US" sz="2800" dirty="0" smtClean="0"/>
              <a:t>a certified course achieves </a:t>
            </a:r>
          </a:p>
          <a:p>
            <a:r>
              <a:rPr lang="en-US" sz="2800" dirty="0" smtClean="0"/>
              <a:t>highest rate of effectiveness**</a:t>
            </a:r>
            <a:endParaRPr lang="en-US" sz="28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9" name="Rectangle 55"/>
          <p:cNvSpPr>
            <a:spLocks noGrp="1" noChangeArrowheads="1"/>
          </p:cNvSpPr>
          <p:nvPr>
            <p:ph type="ctrTitle"/>
          </p:nvPr>
        </p:nvSpPr>
        <p:spPr>
          <a:xfrm>
            <a:off x="573641" y="127499"/>
            <a:ext cx="7996717" cy="1625101"/>
          </a:xfrm>
          <a:noFill/>
          <a:ln>
            <a:noFill/>
          </a:ln>
          <a:effectLst/>
        </p:spPr>
        <p:txBody>
          <a:bodyPr>
            <a:noAutofit/>
            <a:scene3d>
              <a:camera prst="orthographicFront"/>
              <a:lightRig rig="soft" dir="t">
                <a:rot lat="0" lon="0" rev="17220000"/>
              </a:lightRig>
            </a:scene3d>
            <a:sp3d prstMaterial="softEdge"/>
          </a:bodyPr>
          <a:lstStyle/>
          <a:p>
            <a:pPr eaLnBrk="1" hangingPunct="1">
              <a:defRPr/>
            </a:pPr>
            <a:r>
              <a:rPr lang="en-US" sz="4000" cap="none" dirty="0" smtClean="0">
                <a:ln w="0"/>
                <a:latin typeface="Arial" charset="0"/>
                <a:ea typeface="Arial" charset="0"/>
                <a:cs typeface="Arial" charset="0"/>
              </a:rPr>
              <a:t>FABMs: Fertility Awareness Based Methods</a:t>
            </a:r>
            <a:endParaRPr lang="en-US" sz="4000" cap="none" dirty="0">
              <a:ln w="0"/>
              <a:latin typeface="Arial" charset="0"/>
              <a:ea typeface="Arial" charset="0"/>
              <a:cs typeface="Arial" charset="0"/>
            </a:endParaRPr>
          </a:p>
        </p:txBody>
      </p:sp>
      <p:sp>
        <p:nvSpPr>
          <p:cNvPr id="2" name="TextBox 1"/>
          <p:cNvSpPr txBox="1"/>
          <p:nvPr/>
        </p:nvSpPr>
        <p:spPr>
          <a:xfrm>
            <a:off x="0" y="1752600"/>
            <a:ext cx="9144000" cy="4585871"/>
          </a:xfrm>
          <a:prstGeom prst="rect">
            <a:avLst/>
          </a:prstGeom>
          <a:noFill/>
        </p:spPr>
        <p:txBody>
          <a:bodyPr wrap="square" rtlCol="0">
            <a:spAutoFit/>
          </a:bodyPr>
          <a:lstStyle/>
          <a:p>
            <a:pPr algn="l"/>
            <a:r>
              <a:rPr lang="en-US" sz="2000" dirty="0" smtClean="0"/>
              <a:t>1. </a:t>
            </a:r>
            <a:r>
              <a:rPr lang="en-US" sz="2600" b="1" dirty="0" smtClean="0">
                <a:solidFill>
                  <a:srgbClr val="FFFF00"/>
                </a:solidFill>
              </a:rPr>
              <a:t>Cervical </a:t>
            </a:r>
            <a:r>
              <a:rPr lang="en-US" sz="2600" b="1" dirty="0">
                <a:solidFill>
                  <a:srgbClr val="FFFF00"/>
                </a:solidFill>
              </a:rPr>
              <a:t>Fluid </a:t>
            </a:r>
            <a:r>
              <a:rPr lang="en-US" sz="2600" b="1" dirty="0" smtClean="0">
                <a:solidFill>
                  <a:srgbClr val="FFFF00"/>
                </a:solidFill>
              </a:rPr>
              <a:t> </a:t>
            </a:r>
            <a:r>
              <a:rPr lang="en-US" sz="2000" dirty="0" smtClean="0"/>
              <a:t>(</a:t>
            </a:r>
            <a:r>
              <a:rPr lang="en-US" sz="2000" dirty="0"/>
              <a:t>Ovulation </a:t>
            </a:r>
            <a:r>
              <a:rPr lang="en-US" sz="2000" dirty="0" smtClean="0"/>
              <a:t>Method)</a:t>
            </a:r>
          </a:p>
          <a:p>
            <a:pPr algn="l"/>
            <a:r>
              <a:rPr lang="en-US" sz="2000" dirty="0" smtClean="0"/>
              <a:t>	a. Billings-most popular internationally</a:t>
            </a:r>
          </a:p>
          <a:p>
            <a:pPr algn="l"/>
            <a:r>
              <a:rPr lang="en-US" sz="2000" dirty="0"/>
              <a:t>	 </a:t>
            </a:r>
            <a:r>
              <a:rPr lang="en-US" sz="2000" dirty="0" smtClean="0"/>
              <a:t>    	97+% effective</a:t>
            </a:r>
          </a:p>
          <a:p>
            <a:pPr algn="l"/>
            <a:r>
              <a:rPr lang="en-US" sz="2000" dirty="0" smtClean="0"/>
              <a:t>	b. Creighton- </a:t>
            </a:r>
            <a:r>
              <a:rPr lang="en-US" sz="2000" dirty="0"/>
              <a:t>most recommended for couples struggling with </a:t>
            </a:r>
            <a:r>
              <a:rPr lang="en-US" sz="2000" dirty="0" smtClean="0"/>
              <a:t>infertility	</a:t>
            </a:r>
            <a:r>
              <a:rPr lang="en-US" sz="2000" dirty="0"/>
              <a:t> </a:t>
            </a:r>
            <a:r>
              <a:rPr lang="en-US" sz="2000" dirty="0" smtClean="0"/>
              <a:t>   	98+% effective</a:t>
            </a:r>
          </a:p>
          <a:p>
            <a:pPr algn="l"/>
            <a:endParaRPr lang="en-US" sz="2000" dirty="0"/>
          </a:p>
          <a:p>
            <a:pPr algn="l"/>
            <a:r>
              <a:rPr lang="en-US" sz="2000" dirty="0" smtClean="0"/>
              <a:t>2. </a:t>
            </a:r>
            <a:r>
              <a:rPr lang="en-US" sz="2600" b="1" dirty="0" smtClean="0">
                <a:solidFill>
                  <a:srgbClr val="FFFF00"/>
                </a:solidFill>
              </a:rPr>
              <a:t>Cervical </a:t>
            </a:r>
            <a:r>
              <a:rPr lang="en-US" sz="2600" b="1" dirty="0">
                <a:solidFill>
                  <a:srgbClr val="FFFF00"/>
                </a:solidFill>
              </a:rPr>
              <a:t>Fluid + </a:t>
            </a:r>
            <a:r>
              <a:rPr lang="en-US" sz="2600" b="1" dirty="0" smtClean="0">
                <a:solidFill>
                  <a:srgbClr val="FFFF00"/>
                </a:solidFill>
              </a:rPr>
              <a:t>Temperature </a:t>
            </a:r>
            <a:r>
              <a:rPr lang="en-US" sz="2000" dirty="0"/>
              <a:t>(</a:t>
            </a:r>
            <a:r>
              <a:rPr lang="en-US" sz="2000" dirty="0" err="1"/>
              <a:t>Sympto</a:t>
            </a:r>
            <a:r>
              <a:rPr lang="en-US" sz="2000" dirty="0"/>
              <a:t>-Thermal) </a:t>
            </a:r>
            <a:r>
              <a:rPr lang="en-US" sz="2000" dirty="0" smtClean="0"/>
              <a:t> - 99+% effective</a:t>
            </a:r>
          </a:p>
          <a:p>
            <a:pPr algn="l"/>
            <a:r>
              <a:rPr lang="en-US" sz="2000" dirty="0"/>
              <a:t>	</a:t>
            </a:r>
            <a:r>
              <a:rPr lang="en-US" sz="2000" dirty="0" smtClean="0"/>
              <a:t>a. Couple </a:t>
            </a:r>
            <a:r>
              <a:rPr lang="en-US" sz="2000" dirty="0"/>
              <a:t>to Couple </a:t>
            </a:r>
            <a:r>
              <a:rPr lang="en-US" sz="2000" dirty="0" smtClean="0"/>
              <a:t>League</a:t>
            </a:r>
          </a:p>
          <a:p>
            <a:pPr algn="l"/>
            <a:r>
              <a:rPr lang="en-US" sz="2000" dirty="0"/>
              <a:t>	</a:t>
            </a:r>
            <a:r>
              <a:rPr lang="en-US" sz="2000" dirty="0" smtClean="0"/>
              <a:t>b. </a:t>
            </a:r>
            <a:r>
              <a:rPr lang="en-US" sz="2000" dirty="0" err="1" smtClean="0"/>
              <a:t>SymptoPro</a:t>
            </a:r>
            <a:endParaRPr lang="en-US" sz="2000" dirty="0"/>
          </a:p>
          <a:p>
            <a:r>
              <a:rPr lang="en-US" sz="2000" dirty="0"/>
              <a:t> </a:t>
            </a:r>
          </a:p>
          <a:p>
            <a:r>
              <a:rPr lang="en-US" sz="2000" dirty="0" smtClean="0"/>
              <a:t>S-T Method - most </a:t>
            </a:r>
            <a:r>
              <a:rPr lang="en-US" sz="2000" dirty="0"/>
              <a:t>popular </a:t>
            </a:r>
            <a:r>
              <a:rPr lang="en-US" sz="2000" dirty="0" smtClean="0"/>
              <a:t>form </a:t>
            </a:r>
            <a:r>
              <a:rPr lang="en-US" sz="2000" dirty="0"/>
              <a:t>of FABMs in United </a:t>
            </a:r>
            <a:r>
              <a:rPr lang="en-US" sz="2000" dirty="0" smtClean="0"/>
              <a:t>States</a:t>
            </a:r>
          </a:p>
          <a:p>
            <a:r>
              <a:rPr lang="en-US" sz="2000" dirty="0"/>
              <a:t> </a:t>
            </a:r>
          </a:p>
          <a:p>
            <a:r>
              <a:rPr lang="en-US" sz="2000" dirty="0" smtClean="0"/>
              <a:t>*Effectiveness requires certified instruction. </a:t>
            </a:r>
            <a:endParaRPr lang="en-US" sz="2000" dirty="0"/>
          </a:p>
          <a:p>
            <a:r>
              <a:rPr lang="en-US" sz="2000" dirty="0" smtClean="0"/>
              <a:t>*</a:t>
            </a:r>
            <a:r>
              <a:rPr lang="en-US" sz="2000" dirty="0" err="1" smtClean="0"/>
              <a:t>Kindara</a:t>
            </a:r>
            <a:r>
              <a:rPr lang="en-US" sz="2000" dirty="0" smtClean="0"/>
              <a:t> </a:t>
            </a:r>
            <a:r>
              <a:rPr lang="en-US" sz="2000" dirty="0"/>
              <a:t>app is highly rated, with 1.6 million users</a:t>
            </a:r>
          </a:p>
        </p:txBody>
      </p:sp>
    </p:spTree>
    <p:extLst>
      <p:ext uri="{BB962C8B-B14F-4D97-AF65-F5344CB8AC3E}">
        <p14:creationId xmlns:p14="http://schemas.microsoft.com/office/powerpoint/2010/main" val="371053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calcmode="lin" valueType="num">
                                      <p:cBhvr additive="base">
                                        <p:cTn id="5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 calcmode="lin" valueType="num">
                                      <p:cBhvr additive="base">
                                        <p:cTn id="6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11" end="11"/>
                                            </p:txEl>
                                          </p:spTgt>
                                        </p:tgtEl>
                                        <p:attrNameLst>
                                          <p:attrName>style.visibility</p:attrName>
                                        </p:attrNameLst>
                                      </p:cBhvr>
                                      <p:to>
                                        <p:strVal val="visible"/>
                                      </p:to>
                                    </p:set>
                                    <p:anim calcmode="lin" valueType="num">
                                      <p:cBhvr additive="base">
                                        <p:cTn id="6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12" end="12"/>
                                            </p:txEl>
                                          </p:spTgt>
                                        </p:tgtEl>
                                        <p:attrNameLst>
                                          <p:attrName>style.visibility</p:attrName>
                                        </p:attrNameLst>
                                      </p:cBhvr>
                                      <p:to>
                                        <p:strVal val="visible"/>
                                      </p:to>
                                    </p:set>
                                    <p:anim calcmode="lin" valueType="num">
                                      <p:cBhvr additive="base">
                                        <p:cTn id="7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People Use NFP</a:t>
            </a:r>
            <a:endParaRPr lang="en-US" dirty="0"/>
          </a:p>
        </p:txBody>
      </p:sp>
      <p:sp>
        <p:nvSpPr>
          <p:cNvPr id="3" name="Vertical Text Placeholder 2"/>
          <p:cNvSpPr>
            <a:spLocks noGrp="1"/>
          </p:cNvSpPr>
          <p:nvPr>
            <p:ph type="body" orient="vert" idx="1"/>
          </p:nvPr>
        </p:nvSpPr>
        <p:spPr/>
        <p:txBody>
          <a:bodyPr/>
          <a:lstStyle/>
          <a:p>
            <a:endParaRPr lang="en-US" dirty="0"/>
          </a:p>
        </p:txBody>
      </p:sp>
      <p:sp>
        <p:nvSpPr>
          <p:cNvPr id="11" name="Oval 10"/>
          <p:cNvSpPr/>
          <p:nvPr/>
        </p:nvSpPr>
        <p:spPr>
          <a:xfrm>
            <a:off x="2514600" y="1371600"/>
            <a:ext cx="5120640" cy="512064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2" name="Oval 11"/>
          <p:cNvSpPr/>
          <p:nvPr/>
        </p:nvSpPr>
        <p:spPr>
          <a:xfrm>
            <a:off x="2743200" y="2103120"/>
            <a:ext cx="4297680" cy="429768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Oval 12"/>
          <p:cNvSpPr/>
          <p:nvPr/>
        </p:nvSpPr>
        <p:spPr>
          <a:xfrm>
            <a:off x="2857500" y="3029460"/>
            <a:ext cx="3383280" cy="3383280"/>
          </a:xfrm>
          <a:prstGeom prst="ellipse">
            <a:avLst/>
          </a:prstGeom>
          <a:solidFill>
            <a:srgbClr val="FF950B">
              <a:alpha val="60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3124200" y="3848100"/>
            <a:ext cx="2514600" cy="2514600"/>
          </a:xfrm>
          <a:prstGeom prst="ellipse">
            <a:avLst/>
          </a:prstGeom>
          <a:solidFill>
            <a:srgbClr val="FF950B">
              <a:alpha val="60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TextBox 14"/>
          <p:cNvSpPr txBox="1"/>
          <p:nvPr/>
        </p:nvSpPr>
        <p:spPr>
          <a:xfrm>
            <a:off x="3600450" y="4045833"/>
            <a:ext cx="1600200" cy="457200"/>
          </a:xfrm>
          <a:prstGeom prst="rect">
            <a:avLst/>
          </a:prstGeom>
          <a:noFill/>
        </p:spPr>
        <p:txBody>
          <a:bodyPr wrap="square" rtlCol="0">
            <a:spAutoFit/>
          </a:bodyPr>
          <a:lstStyle/>
          <a:p>
            <a:r>
              <a:rPr lang="en-US" sz="2400" dirty="0" smtClean="0">
                <a:solidFill>
                  <a:schemeClr val="tx1">
                    <a:lumMod val="65000"/>
                    <a:lumOff val="35000"/>
                  </a:schemeClr>
                </a:solidFill>
                <a:latin typeface="Myriad Pro"/>
              </a:rPr>
              <a:t>Biological</a:t>
            </a:r>
            <a:endParaRPr lang="en-US" dirty="0">
              <a:solidFill>
                <a:schemeClr val="tx1">
                  <a:lumMod val="65000"/>
                  <a:lumOff val="35000"/>
                </a:schemeClr>
              </a:solidFill>
              <a:latin typeface="Myriad Pro"/>
            </a:endParaRPr>
          </a:p>
        </p:txBody>
      </p:sp>
      <p:sp>
        <p:nvSpPr>
          <p:cNvPr id="16" name="TextBox 15"/>
          <p:cNvSpPr txBox="1"/>
          <p:nvPr/>
        </p:nvSpPr>
        <p:spPr>
          <a:xfrm>
            <a:off x="3810000" y="3276600"/>
            <a:ext cx="1981200" cy="457200"/>
          </a:xfrm>
          <a:prstGeom prst="rect">
            <a:avLst/>
          </a:prstGeom>
          <a:noFill/>
        </p:spPr>
        <p:txBody>
          <a:bodyPr wrap="square" rtlCol="0">
            <a:spAutoFit/>
          </a:bodyPr>
          <a:lstStyle/>
          <a:p>
            <a:r>
              <a:rPr lang="en-US" sz="2400" dirty="0" smtClean="0">
                <a:solidFill>
                  <a:schemeClr val="tx1">
                    <a:lumMod val="65000"/>
                    <a:lumOff val="35000"/>
                  </a:schemeClr>
                </a:solidFill>
                <a:latin typeface="Myriad Pro"/>
              </a:rPr>
              <a:t>Relational</a:t>
            </a:r>
            <a:endParaRPr lang="en-US" sz="2400" dirty="0">
              <a:solidFill>
                <a:schemeClr val="tx1">
                  <a:lumMod val="65000"/>
                  <a:lumOff val="35000"/>
                </a:schemeClr>
              </a:solidFill>
              <a:latin typeface="Myriad Pro"/>
            </a:endParaRPr>
          </a:p>
        </p:txBody>
      </p:sp>
      <p:sp>
        <p:nvSpPr>
          <p:cNvPr id="17" name="TextBox 16"/>
          <p:cNvSpPr txBox="1"/>
          <p:nvPr/>
        </p:nvSpPr>
        <p:spPr>
          <a:xfrm>
            <a:off x="4133850" y="2457153"/>
            <a:ext cx="2247900" cy="461665"/>
          </a:xfrm>
          <a:prstGeom prst="rect">
            <a:avLst/>
          </a:prstGeom>
          <a:noFill/>
        </p:spPr>
        <p:txBody>
          <a:bodyPr wrap="square" rtlCol="0">
            <a:spAutoFit/>
          </a:bodyPr>
          <a:lstStyle/>
          <a:p>
            <a:r>
              <a:rPr lang="en-US" sz="2400" dirty="0" smtClean="0">
                <a:solidFill>
                  <a:schemeClr val="tx1">
                    <a:lumMod val="65000"/>
                    <a:lumOff val="35000"/>
                  </a:schemeClr>
                </a:solidFill>
                <a:latin typeface="Myriad Pro"/>
              </a:rPr>
              <a:t>Philosophical</a:t>
            </a:r>
            <a:endParaRPr lang="en-US" sz="2400" dirty="0">
              <a:solidFill>
                <a:schemeClr val="tx1">
                  <a:lumMod val="65000"/>
                  <a:lumOff val="35000"/>
                </a:schemeClr>
              </a:solidFill>
              <a:latin typeface="Myriad Pro"/>
            </a:endParaRPr>
          </a:p>
        </p:txBody>
      </p:sp>
      <p:sp>
        <p:nvSpPr>
          <p:cNvPr id="18" name="TextBox 17"/>
          <p:cNvSpPr txBox="1"/>
          <p:nvPr/>
        </p:nvSpPr>
        <p:spPr>
          <a:xfrm>
            <a:off x="4523987" y="1648361"/>
            <a:ext cx="2209800" cy="457200"/>
          </a:xfrm>
          <a:prstGeom prst="rect">
            <a:avLst/>
          </a:prstGeom>
          <a:noFill/>
        </p:spPr>
        <p:txBody>
          <a:bodyPr wrap="square" rtlCol="0">
            <a:spAutoFit/>
          </a:bodyPr>
          <a:lstStyle/>
          <a:p>
            <a:r>
              <a:rPr lang="en-US" sz="2400" dirty="0" smtClean="0">
                <a:solidFill>
                  <a:schemeClr val="tx1">
                    <a:lumMod val="65000"/>
                    <a:lumOff val="35000"/>
                  </a:schemeClr>
                </a:solidFill>
                <a:latin typeface="Myriad Pro"/>
              </a:rPr>
              <a:t>Spiritual</a:t>
            </a:r>
            <a:endParaRPr lang="en-US" sz="2400" dirty="0">
              <a:solidFill>
                <a:schemeClr val="tx1">
                  <a:lumMod val="65000"/>
                  <a:lumOff val="35000"/>
                </a:schemeClr>
              </a:solidFill>
              <a:latin typeface="Myriad Pro"/>
            </a:endParaRPr>
          </a:p>
        </p:txBody>
      </p:sp>
    </p:spTree>
    <p:extLst>
      <p:ext uri="{BB962C8B-B14F-4D97-AF65-F5344CB8AC3E}">
        <p14:creationId xmlns:p14="http://schemas.microsoft.com/office/powerpoint/2010/main" val="37401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17" grpId="0"/>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Depth</Template>
  <TotalTime>48957</TotalTime>
  <Words>1826</Words>
  <Application>Microsoft Macintosh PowerPoint</Application>
  <PresentationFormat>On-screen Show (4:3)</PresentationFormat>
  <Paragraphs>570</Paragraphs>
  <Slides>37</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Calisto MT</vt:lpstr>
      <vt:lpstr>Calligraph421 BT</vt:lpstr>
      <vt:lpstr>Myriad Pro</vt:lpstr>
      <vt:lpstr>Tahoma</vt:lpstr>
      <vt:lpstr>VAGRounded BT</vt:lpstr>
      <vt:lpstr>Verdana</vt:lpstr>
      <vt:lpstr>Wingdings</vt:lpstr>
      <vt:lpstr>Wingdings 2</vt:lpstr>
      <vt:lpstr>Wingdings 3</vt:lpstr>
      <vt:lpstr>Arial</vt:lpstr>
      <vt:lpstr>1_Apex</vt:lpstr>
      <vt:lpstr>Slide</vt:lpstr>
      <vt:lpstr>Fertility Awareness  and  Natural Family Planning</vt:lpstr>
      <vt:lpstr>When You Marry</vt:lpstr>
      <vt:lpstr>What is NFP?</vt:lpstr>
      <vt:lpstr>Who can use NFP?</vt:lpstr>
      <vt:lpstr>NFP is not Contraceptive</vt:lpstr>
      <vt:lpstr>NFP works by…</vt:lpstr>
      <vt:lpstr>Develop Fertility Awareness</vt:lpstr>
      <vt:lpstr>FABMs: Fertility Awareness Based Methods</vt:lpstr>
      <vt:lpstr>Reasons People Use NFP</vt:lpstr>
      <vt:lpstr>Reasons To Take A Class</vt:lpstr>
      <vt:lpstr>PowerPoint Presentation</vt:lpstr>
      <vt:lpstr>Ovulation and the Role of Cervical Fluid</vt:lpstr>
      <vt:lpstr>Typical Temperature Pattern</vt:lpstr>
      <vt:lpstr>Check Your  Temperature Pattern</vt:lpstr>
      <vt:lpstr>Hormones</vt:lpstr>
      <vt:lpstr>PowerPoint Presentation</vt:lpstr>
      <vt:lpstr>PowerPoint Presentation</vt:lpstr>
      <vt:lpstr>PowerPoint Presentation</vt:lpstr>
      <vt:lpstr>Achieving Pregnancy</vt:lpstr>
      <vt:lpstr>When does ovulation occur?</vt:lpstr>
      <vt:lpstr>PowerPoint Presentation</vt:lpstr>
      <vt:lpstr>PowerPoint Presentation</vt:lpstr>
      <vt:lpstr>PowerPoint Presentation</vt:lpstr>
      <vt:lpstr>Types of Contraception</vt:lpstr>
      <vt:lpstr>Relationship Differences</vt:lpstr>
      <vt:lpstr>Medical Differences</vt:lpstr>
      <vt:lpstr>Effectiveness Rates</vt:lpstr>
      <vt:lpstr>PowerPoint Presentation</vt:lpstr>
      <vt:lpstr>PowerPoint Presentation</vt:lpstr>
      <vt:lpstr>NFP Respects Marital Love</vt:lpstr>
      <vt:lpstr>Online Education</vt:lpstr>
      <vt:lpstr>The Grace of the Sacrament</vt:lpstr>
      <vt:lpstr>Emperor Charles of Austria: Last ruler of Austro-Hungarian Empire</vt:lpstr>
      <vt:lpstr>Blessed Charles (Karl) &amp; Zita</vt:lpstr>
      <vt:lpstr>Marriage Tips from Blessed Charles and his bride, Zita</vt:lpstr>
      <vt:lpstr>Wedding of Emperor Charles &amp; Princess Zita October 21, 1911</vt:lpstr>
      <vt:lpstr>Emperor Charles declared “Blessed” by Pope John Paul II in 2004</vt:lpstr>
    </vt:vector>
  </TitlesOfParts>
  <Company>Natural Family Planning</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One: Overview</dc:title>
  <dc:creator>Natural Family Planning</dc:creator>
  <cp:lastModifiedBy>Microsoft Office User</cp:lastModifiedBy>
  <cp:revision>385</cp:revision>
  <cp:lastPrinted>2020-10-03T03:36:16Z</cp:lastPrinted>
  <dcterms:created xsi:type="dcterms:W3CDTF">2002-06-25T22:19:12Z</dcterms:created>
  <dcterms:modified xsi:type="dcterms:W3CDTF">2021-10-31T19:09:58Z</dcterms:modified>
</cp:coreProperties>
</file>