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6" r:id="rId31"/>
    <p:sldId id="287" r:id="rId32"/>
    <p:sldId id="288" r:id="rId33"/>
    <p:sldId id="289" r:id="rId34"/>
    <p:sldId id="291" r:id="rId35"/>
    <p:sldId id="290" r:id="rId36"/>
    <p:sldId id="292" r:id="rId37"/>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85525" autoAdjust="0"/>
  </p:normalViewPr>
  <p:slideViewPr>
    <p:cSldViewPr snapToGrid="0">
      <p:cViewPr varScale="1">
        <p:scale>
          <a:sx n="109" d="100"/>
          <a:sy n="109" d="100"/>
        </p:scale>
        <p:origin x="1264" y="17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4CFCA1F0-4AB9-42DA-B91D-9E22D5BC8354}" type="datetimeFigureOut">
              <a:rPr lang="en-US" smtClean="0"/>
              <a:t>2/10/22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1B0AA1D6-72C5-45C7-A1F3-DB8297E5BDD0}" type="slidenum">
              <a:rPr lang="en-US" smtClean="0"/>
              <a:t>‹#›</a:t>
            </a:fld>
            <a:endParaRPr lang="en-US"/>
          </a:p>
        </p:txBody>
      </p:sp>
    </p:spTree>
    <p:extLst>
      <p:ext uri="{BB962C8B-B14F-4D97-AF65-F5344CB8AC3E}">
        <p14:creationId xmlns:p14="http://schemas.microsoft.com/office/powerpoint/2010/main" val="479314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mayoclinicproceedings.com/pdf/8110/8110a1.pdf"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www.pdr.net/"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0AA1D6-72C5-45C7-A1F3-DB8297E5BDD0}" type="slidenum">
              <a:rPr lang="en-US" smtClean="0"/>
              <a:t>1</a:t>
            </a:fld>
            <a:endParaRPr lang="en-US"/>
          </a:p>
        </p:txBody>
      </p:sp>
    </p:spTree>
    <p:extLst>
      <p:ext uri="{BB962C8B-B14F-4D97-AF65-F5344CB8AC3E}">
        <p14:creationId xmlns:p14="http://schemas.microsoft.com/office/powerpoint/2010/main" val="2513475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0AA1D6-72C5-45C7-A1F3-DB8297E5BDD0}" type="slidenum">
              <a:rPr lang="en-US" smtClean="0"/>
              <a:t>10</a:t>
            </a:fld>
            <a:endParaRPr lang="en-US"/>
          </a:p>
        </p:txBody>
      </p:sp>
    </p:spTree>
    <p:extLst>
      <p:ext uri="{BB962C8B-B14F-4D97-AF65-F5344CB8AC3E}">
        <p14:creationId xmlns:p14="http://schemas.microsoft.com/office/powerpoint/2010/main" val="2441752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0AA1D6-72C5-45C7-A1F3-DB8297E5BDD0}" type="slidenum">
              <a:rPr lang="en-US" smtClean="0"/>
              <a:t>11</a:t>
            </a:fld>
            <a:endParaRPr lang="en-US"/>
          </a:p>
        </p:txBody>
      </p:sp>
    </p:spTree>
    <p:extLst>
      <p:ext uri="{BB962C8B-B14F-4D97-AF65-F5344CB8AC3E}">
        <p14:creationId xmlns:p14="http://schemas.microsoft.com/office/powerpoint/2010/main" val="531917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0AA1D6-72C5-45C7-A1F3-DB8297E5BDD0}" type="slidenum">
              <a:rPr lang="en-US" smtClean="0"/>
              <a:t>12</a:t>
            </a:fld>
            <a:endParaRPr lang="en-US"/>
          </a:p>
        </p:txBody>
      </p:sp>
    </p:spTree>
    <p:extLst>
      <p:ext uri="{BB962C8B-B14F-4D97-AF65-F5344CB8AC3E}">
        <p14:creationId xmlns:p14="http://schemas.microsoft.com/office/powerpoint/2010/main" val="1757866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0AA1D6-72C5-45C7-A1F3-DB8297E5BDD0}" type="slidenum">
              <a:rPr lang="en-US" smtClean="0"/>
              <a:t>13</a:t>
            </a:fld>
            <a:endParaRPr lang="en-US"/>
          </a:p>
        </p:txBody>
      </p:sp>
    </p:spTree>
    <p:extLst>
      <p:ext uri="{BB962C8B-B14F-4D97-AF65-F5344CB8AC3E}">
        <p14:creationId xmlns:p14="http://schemas.microsoft.com/office/powerpoint/2010/main" val="3768833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0AA1D6-72C5-45C7-A1F3-DB8297E5BDD0}" type="slidenum">
              <a:rPr lang="en-US" smtClean="0"/>
              <a:t>14</a:t>
            </a:fld>
            <a:endParaRPr lang="en-US"/>
          </a:p>
        </p:txBody>
      </p:sp>
    </p:spTree>
    <p:extLst>
      <p:ext uri="{BB962C8B-B14F-4D97-AF65-F5344CB8AC3E}">
        <p14:creationId xmlns:p14="http://schemas.microsoft.com/office/powerpoint/2010/main" val="4190426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0AA1D6-72C5-45C7-A1F3-DB8297E5BDD0}" type="slidenum">
              <a:rPr lang="en-US" smtClean="0"/>
              <a:t>15</a:t>
            </a:fld>
            <a:endParaRPr lang="en-US"/>
          </a:p>
        </p:txBody>
      </p:sp>
    </p:spTree>
    <p:extLst>
      <p:ext uri="{BB962C8B-B14F-4D97-AF65-F5344CB8AC3E}">
        <p14:creationId xmlns:p14="http://schemas.microsoft.com/office/powerpoint/2010/main" val="377486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latin typeface="Arial" charset="0"/>
                <a:ea typeface="+mn-ea"/>
                <a:cs typeface="+mn-cs"/>
              </a:rPr>
              <a:t>The woman’s </a:t>
            </a:r>
            <a:r>
              <a:rPr lang="en-US" sz="1200" b="1" kern="1200" dirty="0">
                <a:solidFill>
                  <a:schemeClr val="tx1"/>
                </a:solidFill>
                <a:latin typeface="Arial" charset="0"/>
                <a:ea typeface="+mn-ea"/>
                <a:cs typeface="+mn-cs"/>
              </a:rPr>
              <a:t>waking temperature</a:t>
            </a:r>
            <a:r>
              <a:rPr lang="en-US" sz="1200" kern="1200" dirty="0">
                <a:solidFill>
                  <a:schemeClr val="tx1"/>
                </a:solidFill>
                <a:latin typeface="Arial" charset="0"/>
                <a:ea typeface="+mn-ea"/>
                <a:cs typeface="+mn-cs"/>
              </a:rPr>
              <a:t>, undisturbed by activity, is known as the </a:t>
            </a:r>
            <a:r>
              <a:rPr lang="en-US" sz="1200" b="1" kern="1200" dirty="0">
                <a:solidFill>
                  <a:schemeClr val="tx1"/>
                </a:solidFill>
                <a:latin typeface="Arial" charset="0"/>
                <a:ea typeface="+mn-ea"/>
                <a:cs typeface="+mn-cs"/>
              </a:rPr>
              <a:t>Basal Body Temperature </a:t>
            </a:r>
            <a:r>
              <a:rPr lang="en-US" sz="1200" kern="1200" dirty="0">
                <a:solidFill>
                  <a:schemeClr val="tx1"/>
                </a:solidFill>
                <a:latin typeface="Arial" charset="0"/>
                <a:ea typeface="+mn-ea"/>
                <a:cs typeface="+mn-cs"/>
              </a:rPr>
              <a:t>and can be taken daily each morning and charted.  Under normal conditions and following a good night’s rest it is the lowest temperature she will experience daily. </a:t>
            </a:r>
          </a:p>
          <a:p>
            <a:pPr lvl="0"/>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It is one of the signs checked in the </a:t>
            </a:r>
            <a:r>
              <a:rPr lang="en-US" sz="1200" b="1" kern="1200" dirty="0">
                <a:solidFill>
                  <a:schemeClr val="tx1"/>
                </a:solidFill>
                <a:latin typeface="Arial" charset="0"/>
                <a:ea typeface="+mn-ea"/>
                <a:cs typeface="+mn-cs"/>
              </a:rPr>
              <a:t>Symptom-Thermal</a:t>
            </a:r>
            <a:r>
              <a:rPr lang="en-US" sz="1200" kern="1200" dirty="0">
                <a:solidFill>
                  <a:schemeClr val="tx1"/>
                </a:solidFill>
                <a:latin typeface="Arial" charset="0"/>
                <a:ea typeface="+mn-ea"/>
                <a:cs typeface="+mn-cs"/>
              </a:rPr>
              <a:t> method of NFP.</a:t>
            </a:r>
          </a:p>
          <a:p>
            <a:pPr lvl="0"/>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After ovulation, the </a:t>
            </a:r>
            <a:r>
              <a:rPr lang="en-US" sz="1200" b="1" kern="1200" dirty="0">
                <a:solidFill>
                  <a:schemeClr val="tx1"/>
                </a:solidFill>
                <a:latin typeface="Arial" charset="0"/>
                <a:ea typeface="+mn-ea"/>
                <a:cs typeface="+mn-cs"/>
              </a:rPr>
              <a:t>corpus luteum produces a level of progesterone</a:t>
            </a:r>
            <a:r>
              <a:rPr lang="en-US" sz="1200" kern="1200" dirty="0">
                <a:solidFill>
                  <a:schemeClr val="tx1"/>
                </a:solidFill>
                <a:latin typeface="Arial" charset="0"/>
                <a:ea typeface="+mn-ea"/>
                <a:cs typeface="+mn-cs"/>
              </a:rPr>
              <a:t>, the hormone which will affect the temperature regulating system in the brain, and a woman will see a rise in her temperature.  If she is not pregnant her temperature will drop toward the end of her cycle due to a rapid decrease in her progesterone level. </a:t>
            </a:r>
          </a:p>
          <a:p>
            <a:pPr lvl="0"/>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If she is </a:t>
            </a:r>
            <a:r>
              <a:rPr lang="en-US" sz="1200" b="1" kern="1200" dirty="0">
                <a:solidFill>
                  <a:schemeClr val="tx1"/>
                </a:solidFill>
                <a:latin typeface="Arial" charset="0"/>
                <a:ea typeface="+mn-ea"/>
                <a:cs typeface="+mn-cs"/>
              </a:rPr>
              <a:t>pregnant</a:t>
            </a:r>
            <a:r>
              <a:rPr lang="en-US" sz="1200" kern="1200" dirty="0">
                <a:solidFill>
                  <a:schemeClr val="tx1"/>
                </a:solidFill>
                <a:latin typeface="Arial" charset="0"/>
                <a:ea typeface="+mn-ea"/>
                <a:cs typeface="+mn-cs"/>
              </a:rPr>
              <a:t> the temperature will stay elevated through her pregnancy and in fact a sustained high temperature phase of 18-21 high temperatures will be an early sign of pregnancy.</a:t>
            </a:r>
          </a:p>
          <a:p>
            <a:pPr lvl="0"/>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Taking the temperature and seeing a sufficient and sustained rise confirms that ovulation has taken place in a cycle and will also inform a woman that she has not yet ovulated if a temperature rise has not yet occurred.</a:t>
            </a:r>
          </a:p>
          <a:p>
            <a:pPr lvl="0"/>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fld id="{1B0AA1D6-72C5-45C7-A1F3-DB8297E5BDD0}" type="slidenum">
              <a:rPr lang="en-US" smtClean="0"/>
              <a:t>16</a:t>
            </a:fld>
            <a:endParaRPr lang="en-US"/>
          </a:p>
        </p:txBody>
      </p:sp>
    </p:spTree>
    <p:extLst>
      <p:ext uri="{BB962C8B-B14F-4D97-AF65-F5344CB8AC3E}">
        <p14:creationId xmlns:p14="http://schemas.microsoft.com/office/powerpoint/2010/main" val="3736031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Arial" charset="0"/>
                <a:ea typeface="+mn-ea"/>
                <a:cs typeface="+mn-cs"/>
              </a:rPr>
              <a:t>Over 7.6K</a:t>
            </a:r>
            <a:r>
              <a:rPr lang="en-US" sz="1200" kern="1200" baseline="0" dirty="0">
                <a:solidFill>
                  <a:schemeClr val="tx1"/>
                </a:solidFill>
                <a:latin typeface="Arial" charset="0"/>
                <a:ea typeface="+mn-ea"/>
                <a:cs typeface="+mn-cs"/>
              </a:rPr>
              <a:t> </a:t>
            </a:r>
            <a:r>
              <a:rPr lang="en-US" sz="1200" kern="1200" dirty="0">
                <a:solidFill>
                  <a:schemeClr val="tx1"/>
                </a:solidFill>
                <a:latin typeface="Arial" charset="0"/>
                <a:ea typeface="+mn-ea"/>
                <a:cs typeface="+mn-cs"/>
              </a:rPr>
              <a:t> reviews, 1.6 million subscribers</a:t>
            </a:r>
            <a:r>
              <a:rPr lang="en-US" sz="1200" kern="1200" baseline="0" dirty="0">
                <a:solidFill>
                  <a:schemeClr val="tx1"/>
                </a:solidFill>
                <a:latin typeface="Arial" charset="0"/>
                <a:ea typeface="+mn-ea"/>
                <a:cs typeface="+mn-cs"/>
              </a:rPr>
              <a:t> to</a:t>
            </a:r>
            <a:r>
              <a:rPr lang="en-US" sz="1200" kern="1200" dirty="0">
                <a:solidFill>
                  <a:schemeClr val="tx1"/>
                </a:solidFill>
                <a:latin typeface="Arial" charset="0"/>
                <a:ea typeface="+mn-ea"/>
                <a:cs typeface="+mn-cs"/>
              </a:rPr>
              <a:t> KINDARA</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BASAL digital thermometer</a:t>
            </a:r>
          </a:p>
          <a:p>
            <a:endParaRPr lang="en-US" dirty="0"/>
          </a:p>
        </p:txBody>
      </p:sp>
      <p:sp>
        <p:nvSpPr>
          <p:cNvPr id="4" name="Slide Number Placeholder 3"/>
          <p:cNvSpPr>
            <a:spLocks noGrp="1"/>
          </p:cNvSpPr>
          <p:nvPr>
            <p:ph type="sldNum" sz="quarter" idx="5"/>
          </p:nvPr>
        </p:nvSpPr>
        <p:spPr/>
        <p:txBody>
          <a:bodyPr/>
          <a:lstStyle/>
          <a:p>
            <a:fld id="{1B0AA1D6-72C5-45C7-A1F3-DB8297E5BDD0}" type="slidenum">
              <a:rPr lang="en-US" smtClean="0"/>
              <a:t>17</a:t>
            </a:fld>
            <a:endParaRPr lang="en-US"/>
          </a:p>
        </p:txBody>
      </p:sp>
    </p:spTree>
    <p:extLst>
      <p:ext uri="{BB962C8B-B14F-4D97-AF65-F5344CB8AC3E}">
        <p14:creationId xmlns:p14="http://schemas.microsoft.com/office/powerpoint/2010/main" val="3220702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Arial" charset="0"/>
                <a:ea typeface="+mn-ea"/>
                <a:cs typeface="+mn-cs"/>
              </a:rPr>
              <a:t>This is a chart for another NFP method that we offer from the Office of NFP, called Billings Method, or Ovulation Method, where the symptom of the temperature is not taken.</a:t>
            </a:r>
            <a:endParaRPr lang="en-US" dirty="0"/>
          </a:p>
          <a:p>
            <a:endParaRPr lang="en-US" dirty="0"/>
          </a:p>
        </p:txBody>
      </p:sp>
      <p:sp>
        <p:nvSpPr>
          <p:cNvPr id="4" name="Slide Number Placeholder 3"/>
          <p:cNvSpPr>
            <a:spLocks noGrp="1"/>
          </p:cNvSpPr>
          <p:nvPr>
            <p:ph type="sldNum" sz="quarter" idx="5"/>
          </p:nvPr>
        </p:nvSpPr>
        <p:spPr/>
        <p:txBody>
          <a:bodyPr/>
          <a:lstStyle/>
          <a:p>
            <a:fld id="{1B0AA1D6-72C5-45C7-A1F3-DB8297E5BDD0}" type="slidenum">
              <a:rPr lang="en-US" smtClean="0"/>
              <a:t>18</a:t>
            </a:fld>
            <a:endParaRPr lang="en-US"/>
          </a:p>
        </p:txBody>
      </p:sp>
    </p:spTree>
    <p:extLst>
      <p:ext uri="{BB962C8B-B14F-4D97-AF65-F5344CB8AC3E}">
        <p14:creationId xmlns:p14="http://schemas.microsoft.com/office/powerpoint/2010/main" val="742968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Arial" charset="0"/>
                <a:ea typeface="+mn-ea"/>
                <a:cs typeface="+mn-cs"/>
              </a:rPr>
              <a:t>Couples practicing NFP to achieve pregnancy have the opportunity to discover the awesome gift they possess in becoming co-creators with God as a new life is produced  from their union on known fertile days.</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They can more accurately calculate their baby’s due date since the approximate time of conception is known.  They have a better opportunity to protect their baby’s healthy development due to an earlier confirmation that pregnancy has occurred.</a:t>
            </a:r>
          </a:p>
          <a:p>
            <a:endParaRPr lang="en-US" dirty="0"/>
          </a:p>
        </p:txBody>
      </p:sp>
      <p:sp>
        <p:nvSpPr>
          <p:cNvPr id="4" name="Slide Number Placeholder 3"/>
          <p:cNvSpPr>
            <a:spLocks noGrp="1"/>
          </p:cNvSpPr>
          <p:nvPr>
            <p:ph type="sldNum" sz="quarter" idx="5"/>
          </p:nvPr>
        </p:nvSpPr>
        <p:spPr/>
        <p:txBody>
          <a:bodyPr/>
          <a:lstStyle/>
          <a:p>
            <a:fld id="{1B0AA1D6-72C5-45C7-A1F3-DB8297E5BDD0}" type="slidenum">
              <a:rPr lang="en-US" smtClean="0"/>
              <a:t>19</a:t>
            </a:fld>
            <a:endParaRPr lang="en-US"/>
          </a:p>
        </p:txBody>
      </p:sp>
    </p:spTree>
    <p:extLst>
      <p:ext uri="{BB962C8B-B14F-4D97-AF65-F5344CB8AC3E}">
        <p14:creationId xmlns:p14="http://schemas.microsoft.com/office/powerpoint/2010/main" val="1632864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Arial" charset="0"/>
                <a:ea typeface="+mn-ea"/>
                <a:cs typeface="+mn-cs"/>
              </a:rPr>
              <a:t>On our wedding day, we promise to love our spouse in the same way Christ loves his Church.</a:t>
            </a:r>
          </a:p>
          <a:p>
            <a:r>
              <a:rPr lang="en-US" sz="1200" kern="1200" dirty="0">
                <a:solidFill>
                  <a:schemeClr val="tx1"/>
                </a:solidFill>
                <a:latin typeface="Arial" charset="0"/>
                <a:ea typeface="+mn-ea"/>
                <a:cs typeface="+mn-cs"/>
              </a:rPr>
              <a:t>Before we make our actual vows, we first must give our consent.  The priest asks us three questions:</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a:t>
            </a:r>
            <a:r>
              <a:rPr lang="en-US" sz="1200" b="1" kern="1200" dirty="0">
                <a:solidFill>
                  <a:schemeClr val="tx1"/>
                </a:solidFill>
                <a:latin typeface="Arial" charset="0"/>
                <a:ea typeface="+mn-ea"/>
                <a:cs typeface="+mn-cs"/>
              </a:rPr>
              <a:t>click</a:t>
            </a:r>
            <a:r>
              <a:rPr lang="en-US" sz="1200" kern="1200" dirty="0">
                <a:solidFill>
                  <a:schemeClr val="tx1"/>
                </a:solidFill>
                <a:latin typeface="Arial" charset="0"/>
                <a:ea typeface="+mn-ea"/>
                <a:cs typeface="+mn-cs"/>
              </a:rPr>
              <a:t>]</a:t>
            </a:r>
          </a:p>
          <a:p>
            <a:endParaRPr lang="en-US" dirty="0"/>
          </a:p>
        </p:txBody>
      </p:sp>
      <p:sp>
        <p:nvSpPr>
          <p:cNvPr id="4" name="Slide Number Placeholder 3"/>
          <p:cNvSpPr>
            <a:spLocks noGrp="1"/>
          </p:cNvSpPr>
          <p:nvPr>
            <p:ph type="sldNum" sz="quarter" idx="5"/>
          </p:nvPr>
        </p:nvSpPr>
        <p:spPr/>
        <p:txBody>
          <a:bodyPr/>
          <a:lstStyle/>
          <a:p>
            <a:fld id="{1B0AA1D6-72C5-45C7-A1F3-DB8297E5BDD0}" type="slidenum">
              <a:rPr lang="en-US" smtClean="0"/>
              <a:t>2</a:t>
            </a:fld>
            <a:endParaRPr lang="en-US"/>
          </a:p>
        </p:txBody>
      </p:sp>
    </p:spTree>
    <p:extLst>
      <p:ext uri="{BB962C8B-B14F-4D97-AF65-F5344CB8AC3E}">
        <p14:creationId xmlns:p14="http://schemas.microsoft.com/office/powerpoint/2010/main" val="792216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Ovulation typically occurs about 2 weeks prior to onset on menses.</a:t>
            </a:r>
          </a:p>
        </p:txBody>
      </p:sp>
      <p:sp>
        <p:nvSpPr>
          <p:cNvPr id="4" name="Slide Number Placeholder 3"/>
          <p:cNvSpPr>
            <a:spLocks noGrp="1"/>
          </p:cNvSpPr>
          <p:nvPr>
            <p:ph type="sldNum" sz="quarter" idx="5"/>
          </p:nvPr>
        </p:nvSpPr>
        <p:spPr/>
        <p:txBody>
          <a:bodyPr/>
          <a:lstStyle/>
          <a:p>
            <a:fld id="{1B0AA1D6-72C5-45C7-A1F3-DB8297E5BDD0}" type="slidenum">
              <a:rPr lang="en-US" smtClean="0"/>
              <a:t>20</a:t>
            </a:fld>
            <a:endParaRPr lang="en-US"/>
          </a:p>
        </p:txBody>
      </p:sp>
    </p:spTree>
    <p:extLst>
      <p:ext uri="{BB962C8B-B14F-4D97-AF65-F5344CB8AC3E}">
        <p14:creationId xmlns:p14="http://schemas.microsoft.com/office/powerpoint/2010/main" val="3283036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Arial" charset="0"/>
                <a:ea typeface="+mn-ea"/>
                <a:cs typeface="+mn-cs"/>
              </a:rPr>
              <a:t>Conception - Beginning of Life</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We see here the process leading toward conception.  When intercourse takes place during the fertile time, the cervical mucus present in the vagina helps to transport the sperm upward into the cervix and the Fallopian Tubes.  Conception, the fertilization of the egg by sperm, occurs here, in the upper third of the Fallopian Tube and requires three things:</a:t>
            </a:r>
          </a:p>
          <a:p>
            <a:r>
              <a:rPr lang="en-US" sz="1200" kern="1200" dirty="0">
                <a:solidFill>
                  <a:schemeClr val="tx1"/>
                </a:solidFill>
                <a:latin typeface="Arial" charset="0"/>
                <a:ea typeface="+mn-ea"/>
                <a:cs typeface="+mn-cs"/>
              </a:rPr>
              <a:t> </a:t>
            </a:r>
          </a:p>
          <a:p>
            <a:pPr lvl="0"/>
            <a:r>
              <a:rPr lang="en-US" sz="1200" kern="1200" dirty="0">
                <a:solidFill>
                  <a:schemeClr val="tx1"/>
                </a:solidFill>
                <a:latin typeface="Arial" charset="0"/>
                <a:ea typeface="+mn-ea"/>
                <a:cs typeface="+mn-cs"/>
              </a:rPr>
              <a:t>1) viable sperm in the Fallopian tube</a:t>
            </a:r>
          </a:p>
          <a:p>
            <a:pPr lvl="0"/>
            <a:r>
              <a:rPr lang="en-US" sz="1200" kern="1200" dirty="0">
                <a:solidFill>
                  <a:schemeClr val="tx1"/>
                </a:solidFill>
                <a:latin typeface="Arial" charset="0"/>
                <a:ea typeface="+mn-ea"/>
                <a:cs typeface="+mn-cs"/>
              </a:rPr>
              <a:t>2) favorable mucus to allow the sperm to get there</a:t>
            </a:r>
          </a:p>
          <a:p>
            <a:pPr lvl="0"/>
            <a:r>
              <a:rPr lang="en-US" sz="1200" kern="1200" dirty="0">
                <a:solidFill>
                  <a:schemeClr val="tx1"/>
                </a:solidFill>
                <a:latin typeface="Arial" charset="0"/>
                <a:ea typeface="+mn-ea"/>
                <a:cs typeface="+mn-cs"/>
              </a:rPr>
              <a:t>3) an egg released within the last 24 hours</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At conception </a:t>
            </a:r>
            <a:r>
              <a:rPr lang="en-US" sz="1200" b="1" kern="1200" dirty="0">
                <a:solidFill>
                  <a:schemeClr val="tx1"/>
                </a:solidFill>
                <a:latin typeface="Arial" charset="0"/>
                <a:ea typeface="+mn-ea"/>
                <a:cs typeface="+mn-cs"/>
              </a:rPr>
              <a:t>a unique human individual or embryo forms from the intertwining of DNA</a:t>
            </a:r>
            <a:r>
              <a:rPr lang="en-US" sz="1200" kern="1200" dirty="0">
                <a:solidFill>
                  <a:schemeClr val="tx1"/>
                </a:solidFill>
                <a:latin typeface="Arial" charset="0"/>
                <a:ea typeface="+mn-ea"/>
                <a:cs typeface="+mn-cs"/>
              </a:rPr>
              <a:t> molecular strands from the sperm and ovum.  At this point the DNA is active and begins a rapid process of cell division and differentiation of different types of cells. Indeed, after the first twenty cell divisions, there are thousands of cells.</a:t>
            </a:r>
          </a:p>
          <a:p>
            <a:endParaRPr lang="en-US" dirty="0"/>
          </a:p>
        </p:txBody>
      </p:sp>
      <p:sp>
        <p:nvSpPr>
          <p:cNvPr id="4" name="Slide Number Placeholder 3"/>
          <p:cNvSpPr>
            <a:spLocks noGrp="1"/>
          </p:cNvSpPr>
          <p:nvPr>
            <p:ph type="sldNum" sz="quarter" idx="5"/>
          </p:nvPr>
        </p:nvSpPr>
        <p:spPr/>
        <p:txBody>
          <a:bodyPr/>
          <a:lstStyle/>
          <a:p>
            <a:fld id="{1B0AA1D6-72C5-45C7-A1F3-DB8297E5BDD0}" type="slidenum">
              <a:rPr lang="en-US" smtClean="0"/>
              <a:t>21</a:t>
            </a:fld>
            <a:endParaRPr lang="en-US"/>
          </a:p>
        </p:txBody>
      </p:sp>
    </p:spTree>
    <p:extLst>
      <p:ext uri="{BB962C8B-B14F-4D97-AF65-F5344CB8AC3E}">
        <p14:creationId xmlns:p14="http://schemas.microsoft.com/office/powerpoint/2010/main" val="2435884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Arial" charset="0"/>
                <a:ea typeface="+mn-ea"/>
                <a:cs typeface="+mn-cs"/>
              </a:rPr>
              <a:t>Tiny hairs on the inside of the Fallopian tube, called cilia, move the embryo toward the uterus, a journey that takes approximately 7-10 days.  There the </a:t>
            </a:r>
            <a:r>
              <a:rPr lang="en-US" sz="1200" b="1" kern="1200" dirty="0">
                <a:solidFill>
                  <a:schemeClr val="tx1"/>
                </a:solidFill>
                <a:latin typeface="Arial" charset="0"/>
                <a:ea typeface="+mn-ea"/>
                <a:cs typeface="+mn-cs"/>
              </a:rPr>
              <a:t>embryo implants </a:t>
            </a:r>
            <a:r>
              <a:rPr lang="en-US" sz="1200" kern="1200" dirty="0">
                <a:solidFill>
                  <a:schemeClr val="tx1"/>
                </a:solidFill>
                <a:latin typeface="Arial" charset="0"/>
                <a:ea typeface="+mn-ea"/>
                <a:cs typeface="+mn-cs"/>
              </a:rPr>
              <a:t>in the endometrium.  </a:t>
            </a:r>
            <a:r>
              <a:rPr lang="en-US" sz="1200" b="1" kern="1200" dirty="0">
                <a:solidFill>
                  <a:schemeClr val="tx1"/>
                </a:solidFill>
                <a:latin typeface="Arial" charset="0"/>
                <a:ea typeface="+mn-ea"/>
                <a:cs typeface="+mn-cs"/>
              </a:rPr>
              <a:t>The embryo is not just a mass of cells, but a highly diversified individual human being.</a:t>
            </a:r>
            <a:r>
              <a:rPr lang="en-US" sz="1200" kern="1200" dirty="0">
                <a:solidFill>
                  <a:schemeClr val="tx1"/>
                </a:solidFill>
                <a:latin typeface="Arial" charset="0"/>
                <a:ea typeface="+mn-ea"/>
                <a:cs typeface="+mn-cs"/>
              </a:rPr>
              <a:t> Three different types of cells, ectoderm, mesoderm and endoderm are already functioning in ways that will form all the systems of the human body. </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Note:  The “Yellow Body”, or corpus luteum, the former housing for the egg, actively produces a hormone which:</a:t>
            </a:r>
          </a:p>
          <a:p>
            <a:pPr lvl="0"/>
            <a:r>
              <a:rPr lang="en-US" sz="1200" kern="1200" dirty="0">
                <a:solidFill>
                  <a:schemeClr val="tx1"/>
                </a:solidFill>
                <a:latin typeface="Arial" charset="0"/>
                <a:ea typeface="+mn-ea"/>
                <a:cs typeface="+mn-cs"/>
              </a:rPr>
              <a:t>1) Impacts a change in fertile signs signaling ovulation as passed,</a:t>
            </a:r>
          </a:p>
          <a:p>
            <a:pPr lvl="0"/>
            <a:r>
              <a:rPr lang="en-US" sz="1200" kern="1200" dirty="0">
                <a:solidFill>
                  <a:schemeClr val="tx1"/>
                </a:solidFill>
                <a:latin typeface="Arial" charset="0"/>
                <a:ea typeface="+mn-ea"/>
                <a:cs typeface="+mn-cs"/>
              </a:rPr>
              <a:t>2) Continues support of the uterine lining if pregnancy has occurred and</a:t>
            </a:r>
          </a:p>
          <a:p>
            <a:pPr lvl="0"/>
            <a:r>
              <a:rPr lang="en-US" sz="1200" kern="1200" dirty="0">
                <a:solidFill>
                  <a:schemeClr val="tx1"/>
                </a:solidFill>
                <a:latin typeface="Arial" charset="0"/>
                <a:ea typeface="+mn-ea"/>
                <a:cs typeface="+mn-cs"/>
              </a:rPr>
              <a:t>3) Suppresses further ovulation until after the birth of the child. </a:t>
            </a:r>
          </a:p>
          <a:p>
            <a:r>
              <a:rPr lang="en-US" sz="1200" kern="1200" dirty="0">
                <a:solidFill>
                  <a:schemeClr val="tx1"/>
                </a:solidFill>
                <a:latin typeface="Arial" charset="0"/>
                <a:ea typeface="+mn-ea"/>
                <a:cs typeface="+mn-cs"/>
              </a:rPr>
              <a:t> </a:t>
            </a:r>
          </a:p>
          <a:p>
            <a:r>
              <a:rPr lang="en-US" sz="1200" b="1" kern="1200" dirty="0">
                <a:solidFill>
                  <a:schemeClr val="tx1"/>
                </a:solidFill>
                <a:latin typeface="Arial" charset="0"/>
                <a:ea typeface="+mn-ea"/>
                <a:cs typeface="+mn-cs"/>
              </a:rPr>
              <a:t>The cervical mucus has formed a plug at the mouth of the cervix to protect a new pregnancy, if it has been achieved, by preventing bacteria from entering the uterus.</a:t>
            </a:r>
            <a:endParaRPr lang="en-US" sz="1200" kern="1200" dirty="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1B0AA1D6-72C5-45C7-A1F3-DB8297E5BDD0}" type="slidenum">
              <a:rPr lang="en-US" smtClean="0"/>
              <a:t>22</a:t>
            </a:fld>
            <a:endParaRPr lang="en-US"/>
          </a:p>
        </p:txBody>
      </p:sp>
    </p:spTree>
    <p:extLst>
      <p:ext uri="{BB962C8B-B14F-4D97-AF65-F5344CB8AC3E}">
        <p14:creationId xmlns:p14="http://schemas.microsoft.com/office/powerpoint/2010/main" val="2506377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Arial" charset="0"/>
                <a:ea typeface="+mn-ea"/>
                <a:cs typeface="+mn-cs"/>
              </a:rPr>
              <a:t>**Dr. Bernard Nathanson—saw a tubal pregnancy baby like this one at 6 weeks, alive and stopped aborting babies.</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At 8 weeks of fetal development this child is just about 1” long.  Everything is present that will allow full adult development.  The heart has been beating for about a month, the stomach is producing digestive juices and the kidneys are functioning.  Many sets of muscles receive nerve stimulation.  This baby responds to its mother’s touch even though she cannot yet feel her child’s movement.</a:t>
            </a:r>
          </a:p>
          <a:p>
            <a:endParaRPr lang="en-US" dirty="0"/>
          </a:p>
        </p:txBody>
      </p:sp>
      <p:sp>
        <p:nvSpPr>
          <p:cNvPr id="4" name="Slide Number Placeholder 3"/>
          <p:cNvSpPr>
            <a:spLocks noGrp="1"/>
          </p:cNvSpPr>
          <p:nvPr>
            <p:ph type="sldNum" sz="quarter" idx="5"/>
          </p:nvPr>
        </p:nvSpPr>
        <p:spPr/>
        <p:txBody>
          <a:bodyPr/>
          <a:lstStyle/>
          <a:p>
            <a:fld id="{1B0AA1D6-72C5-45C7-A1F3-DB8297E5BDD0}" type="slidenum">
              <a:rPr lang="en-US" smtClean="0"/>
              <a:t>23</a:t>
            </a:fld>
            <a:endParaRPr lang="en-US"/>
          </a:p>
        </p:txBody>
      </p:sp>
    </p:spTree>
    <p:extLst>
      <p:ext uri="{BB962C8B-B14F-4D97-AF65-F5344CB8AC3E}">
        <p14:creationId xmlns:p14="http://schemas.microsoft.com/office/powerpoint/2010/main" val="2644100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Arial" charset="0"/>
                <a:ea typeface="+mn-ea"/>
                <a:cs typeface="+mn-cs"/>
              </a:rPr>
              <a:t>At this point we will examine how contraceptives work.</a:t>
            </a: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pPr lvl="0"/>
            <a:r>
              <a:rPr lang="en-US" sz="1200" b="1" u="sng" strike="noStrike" kern="1200" dirty="0">
                <a:solidFill>
                  <a:schemeClr val="tx1"/>
                </a:solidFill>
                <a:latin typeface="Arial" charset="0"/>
                <a:ea typeface="+mn-ea"/>
                <a:cs typeface="+mn-cs"/>
              </a:rPr>
              <a:t>Barriers</a:t>
            </a:r>
            <a:r>
              <a:rPr lang="en-US" sz="1200" b="1" u="none" strike="noStrike" kern="1200" dirty="0">
                <a:solidFill>
                  <a:schemeClr val="tx1"/>
                </a:solidFill>
                <a:latin typeface="Arial" charset="0"/>
                <a:ea typeface="+mn-ea"/>
                <a:cs typeface="+mn-cs"/>
              </a:rPr>
              <a:t>: Condoms, diaphragms, cervical caps, vaginal sponges, and spermicides</a:t>
            </a:r>
            <a:r>
              <a:rPr lang="en-US" sz="1200" u="none" strike="noStrike" kern="1200" dirty="0">
                <a:solidFill>
                  <a:schemeClr val="tx1"/>
                </a:solidFill>
                <a:latin typeface="Arial" charset="0"/>
                <a:ea typeface="+mn-ea"/>
                <a:cs typeface="+mn-cs"/>
              </a:rPr>
              <a:t>.</a:t>
            </a:r>
          </a:p>
          <a:p>
            <a:r>
              <a:rPr lang="en-US" sz="1200" b="1" kern="1200" dirty="0">
                <a:solidFill>
                  <a:schemeClr val="tx1"/>
                </a:solidFill>
                <a:latin typeface="Arial" charset="0"/>
                <a:ea typeface="+mn-ea"/>
                <a:cs typeface="+mn-cs"/>
              </a:rPr>
              <a:t>Action:</a:t>
            </a:r>
            <a:r>
              <a:rPr lang="en-US" sz="1200" kern="1200" dirty="0">
                <a:solidFill>
                  <a:schemeClr val="tx1"/>
                </a:solidFill>
                <a:latin typeface="Arial" charset="0"/>
                <a:ea typeface="+mn-ea"/>
                <a:cs typeface="+mn-cs"/>
              </a:rPr>
              <a:t>  designed to physically or chemically prevent the union of a sperm &amp; an egg. All of these barriers require a couple to gear up to “ protect” themselves from the other’s fertility, rather than to unite completely in an act that should be a complete self-donation through marital intercourse. Side effects range from allergies to bladder infections and the effectiveness of the methods is rather low.</a:t>
            </a:r>
          </a:p>
          <a:p>
            <a:r>
              <a:rPr lang="en-US" sz="1200" kern="1200" dirty="0">
                <a:solidFill>
                  <a:schemeClr val="tx1"/>
                </a:solidFill>
                <a:latin typeface="Arial" charset="0"/>
                <a:ea typeface="+mn-ea"/>
                <a:cs typeface="+mn-cs"/>
              </a:rPr>
              <a:t> </a:t>
            </a:r>
          </a:p>
          <a:p>
            <a:pPr lvl="0"/>
            <a:r>
              <a:rPr lang="en-US" sz="1200" b="1" u="sng" strike="noStrike" kern="1200" dirty="0">
                <a:solidFill>
                  <a:schemeClr val="tx1"/>
                </a:solidFill>
                <a:latin typeface="Arial" charset="0"/>
                <a:ea typeface="+mn-ea"/>
                <a:cs typeface="+mn-cs"/>
              </a:rPr>
              <a:t>Chemicals ( synthetic hormones):</a:t>
            </a:r>
            <a:r>
              <a:rPr lang="en-US" sz="1200" u="none" strike="noStrike" kern="1200" dirty="0">
                <a:solidFill>
                  <a:schemeClr val="tx1"/>
                </a:solidFill>
                <a:latin typeface="Arial" charset="0"/>
                <a:ea typeface="+mn-ea"/>
                <a:cs typeface="+mn-cs"/>
              </a:rPr>
              <a:t>   </a:t>
            </a:r>
            <a:r>
              <a:rPr lang="en-US" sz="1200" b="1" u="none" strike="noStrike" kern="1200" dirty="0">
                <a:solidFill>
                  <a:schemeClr val="tx1"/>
                </a:solidFill>
                <a:latin typeface="Arial" charset="0"/>
                <a:ea typeface="+mn-ea"/>
                <a:cs typeface="+mn-cs"/>
              </a:rPr>
              <a:t>Birth Control Pills (OCPs),  Injectables or “shots” such as </a:t>
            </a:r>
            <a:r>
              <a:rPr lang="en-US" sz="1200" b="1" u="none" strike="noStrike" kern="1200" dirty="0" err="1">
                <a:solidFill>
                  <a:schemeClr val="tx1"/>
                </a:solidFill>
                <a:latin typeface="Arial" charset="0"/>
                <a:ea typeface="+mn-ea"/>
                <a:cs typeface="+mn-cs"/>
              </a:rPr>
              <a:t>Lunelle</a:t>
            </a:r>
            <a:r>
              <a:rPr lang="en-US" sz="1200" b="1" u="none" strike="noStrike" kern="1200" dirty="0">
                <a:solidFill>
                  <a:schemeClr val="tx1"/>
                </a:solidFill>
                <a:latin typeface="Arial" charset="0"/>
                <a:ea typeface="+mn-ea"/>
                <a:cs typeface="+mn-cs"/>
              </a:rPr>
              <a:t> or Depo-Provera, </a:t>
            </a:r>
            <a:r>
              <a:rPr lang="en-US" sz="1200" b="1" u="none" strike="noStrike" kern="1200" dirty="0" err="1">
                <a:solidFill>
                  <a:schemeClr val="tx1"/>
                </a:solidFill>
                <a:latin typeface="Arial" charset="0"/>
                <a:ea typeface="+mn-ea"/>
                <a:cs typeface="+mn-cs"/>
              </a:rPr>
              <a:t>transdermals</a:t>
            </a:r>
            <a:r>
              <a:rPr lang="en-US" sz="1200" b="1" u="none" strike="noStrike" kern="1200" dirty="0">
                <a:solidFill>
                  <a:schemeClr val="tx1"/>
                </a:solidFill>
                <a:latin typeface="Arial" charset="0"/>
                <a:ea typeface="+mn-ea"/>
                <a:cs typeface="+mn-cs"/>
              </a:rPr>
              <a:t> such as the Patch, Vaginal Rings, Emergency Contraception( Morning After Pill) and subdermal implants such Norplant (no longer being inserted).</a:t>
            </a:r>
            <a:endParaRPr lang="en-US" sz="1200" u="none" strike="noStrike"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All are both contraceptive and abortifacient in their methods of action.</a:t>
            </a:r>
          </a:p>
          <a:p>
            <a:r>
              <a:rPr lang="en-US" sz="1200" b="1" kern="1200" dirty="0">
                <a:solidFill>
                  <a:schemeClr val="tx1"/>
                </a:solidFill>
                <a:latin typeface="Arial" charset="0"/>
                <a:ea typeface="+mn-ea"/>
                <a:cs typeface="+mn-cs"/>
              </a:rPr>
              <a:t>Actions:</a:t>
            </a:r>
            <a:r>
              <a:rPr lang="en-US" sz="1200" kern="1200" dirty="0">
                <a:solidFill>
                  <a:schemeClr val="tx1"/>
                </a:solidFill>
                <a:latin typeface="Arial" charset="0"/>
                <a:ea typeface="+mn-ea"/>
                <a:cs typeface="+mn-cs"/>
              </a:rPr>
              <a:t> </a:t>
            </a:r>
          </a:p>
          <a:p>
            <a:pPr lvl="0"/>
            <a:r>
              <a:rPr lang="en-US" sz="1200" kern="1200" dirty="0">
                <a:solidFill>
                  <a:schemeClr val="tx1"/>
                </a:solidFill>
                <a:latin typeface="Arial" charset="0"/>
                <a:ea typeface="+mn-ea"/>
                <a:cs typeface="+mn-cs"/>
              </a:rPr>
              <a:t>1) Inhibition of ovulation    </a:t>
            </a:r>
          </a:p>
          <a:p>
            <a:pPr lvl="0"/>
            <a:r>
              <a:rPr lang="en-US" sz="1200" kern="1200" dirty="0">
                <a:solidFill>
                  <a:schemeClr val="tx1"/>
                </a:solidFill>
                <a:latin typeface="Arial" charset="0"/>
                <a:ea typeface="+mn-ea"/>
                <a:cs typeface="+mn-cs"/>
              </a:rPr>
              <a:t>2) Changes in the cervical mucus to make it thicken (which increases the difficulty of sperm entry into the cervix)</a:t>
            </a:r>
          </a:p>
          <a:p>
            <a:pPr lvl="0"/>
            <a:r>
              <a:rPr lang="en-US" sz="1200" kern="1200" dirty="0">
                <a:solidFill>
                  <a:schemeClr val="tx1"/>
                </a:solidFill>
                <a:latin typeface="Arial" charset="0"/>
                <a:ea typeface="+mn-ea"/>
                <a:cs typeface="+mn-cs"/>
              </a:rPr>
              <a:t>3) Changes in tubal motility, affecting the sperm and egg movement through the Fallopian tubes.</a:t>
            </a:r>
          </a:p>
          <a:p>
            <a:pPr lvl="0"/>
            <a:r>
              <a:rPr lang="en-US" sz="1200" kern="1200" dirty="0">
                <a:solidFill>
                  <a:schemeClr val="tx1"/>
                </a:solidFill>
                <a:latin typeface="Arial" charset="0"/>
                <a:ea typeface="+mn-ea"/>
                <a:cs typeface="+mn-cs"/>
              </a:rPr>
              <a:t>4) Depletion of the endometrium which reduces the likelihood of implantation of a blastocyst, causing an early abortion.</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It is known that while using these contraceptives, breakthrough ovulation occurs approximately 2-8% of the time and therefore pregnancy is possible.   If pregnancy does occur, the newly</a:t>
            </a:r>
          </a:p>
          <a:p>
            <a:r>
              <a:rPr lang="en-US" sz="1200" kern="1200" dirty="0">
                <a:solidFill>
                  <a:schemeClr val="tx1"/>
                </a:solidFill>
                <a:latin typeface="Arial" charset="0"/>
                <a:ea typeface="+mn-ea"/>
                <a:cs typeface="+mn-cs"/>
              </a:rPr>
              <a:t>conceived life is unable to implant in the uterus due to the chemically induced changes.   These chemicals therefore have the potential to be </a:t>
            </a:r>
            <a:r>
              <a:rPr lang="en-US" sz="1200" b="1" u="sng" kern="1200" dirty="0">
                <a:solidFill>
                  <a:schemeClr val="tx1"/>
                </a:solidFill>
                <a:latin typeface="Arial" charset="0"/>
                <a:ea typeface="+mn-ea"/>
                <a:cs typeface="+mn-cs"/>
              </a:rPr>
              <a:t>abortifacient,</a:t>
            </a:r>
            <a:r>
              <a:rPr lang="en-US" sz="1200" kern="1200" dirty="0">
                <a:solidFill>
                  <a:schemeClr val="tx1"/>
                </a:solidFill>
                <a:latin typeface="Arial" charset="0"/>
                <a:ea typeface="+mn-ea"/>
                <a:cs typeface="+mn-cs"/>
              </a:rPr>
              <a:t> or causing an early abortion, before a woman even realizes she is pregnant.</a:t>
            </a:r>
          </a:p>
          <a:p>
            <a:r>
              <a:rPr lang="en-US" sz="1200" kern="1200" dirty="0">
                <a:solidFill>
                  <a:schemeClr val="tx1"/>
                </a:solidFill>
                <a:latin typeface="Arial" charset="0"/>
                <a:ea typeface="+mn-ea"/>
                <a:cs typeface="+mn-cs"/>
              </a:rPr>
              <a:t>*( Bronson, RA. “ Oral Contraception: mechanism of action.” Clinical Obstetrics and Gynecology, 1981.; Killick, Fitzgerald, American Journal Obstetrics and Gynecology 1998) </a:t>
            </a:r>
          </a:p>
          <a:p>
            <a:r>
              <a:rPr lang="en-US" sz="1200" kern="1200" dirty="0">
                <a:solidFill>
                  <a:schemeClr val="tx1"/>
                </a:solidFill>
                <a:latin typeface="Arial" charset="0"/>
                <a:ea typeface="+mn-ea"/>
                <a:cs typeface="+mn-cs"/>
              </a:rPr>
              <a:t> </a:t>
            </a:r>
          </a:p>
          <a:p>
            <a:r>
              <a:rPr lang="en-US" sz="1200" b="1" kern="1200" dirty="0">
                <a:solidFill>
                  <a:schemeClr val="tx1"/>
                </a:solidFill>
                <a:latin typeface="Arial" charset="0"/>
                <a:ea typeface="+mn-ea"/>
                <a:cs typeface="+mn-cs"/>
              </a:rPr>
              <a:t>Side Effects</a:t>
            </a:r>
            <a:r>
              <a:rPr lang="en-US" sz="1200" kern="1200" dirty="0">
                <a:solidFill>
                  <a:schemeClr val="tx1"/>
                </a:solidFill>
                <a:latin typeface="Arial" charset="0"/>
                <a:ea typeface="+mn-ea"/>
                <a:cs typeface="+mn-cs"/>
              </a:rPr>
              <a:t>: In addition to this little-known potential abortifacient effect, using these chemicals disrupts a normally functioning reproductive system occurring in the woman’s body.  They also produce many side effects ranging from mild to severe and are too numerous to list, but range from menstrual difficulties to bone density loss, blood clots, cancers, tumors, heart disease, and depression. </a:t>
            </a:r>
          </a:p>
          <a:p>
            <a:r>
              <a:rPr lang="en-US" sz="1200" kern="1200" dirty="0">
                <a:solidFill>
                  <a:schemeClr val="tx1"/>
                </a:solidFill>
                <a:latin typeface="Arial" charset="0"/>
                <a:ea typeface="+mn-ea"/>
                <a:cs typeface="+mn-cs"/>
              </a:rPr>
              <a:t> </a:t>
            </a:r>
          </a:p>
          <a:p>
            <a:r>
              <a:rPr lang="en-US" sz="1200" b="1" kern="1200" dirty="0">
                <a:solidFill>
                  <a:schemeClr val="tx1"/>
                </a:solidFill>
                <a:latin typeface="Arial" charset="0"/>
                <a:ea typeface="+mn-ea"/>
                <a:cs typeface="+mn-cs"/>
              </a:rPr>
              <a:t>Important to note</a:t>
            </a:r>
            <a:r>
              <a:rPr lang="en-US" sz="1200" kern="1200" dirty="0">
                <a:solidFill>
                  <a:schemeClr val="tx1"/>
                </a:solidFill>
                <a:latin typeface="Arial" charset="0"/>
                <a:ea typeface="+mn-ea"/>
                <a:cs typeface="+mn-cs"/>
              </a:rPr>
              <a:t>: There is a definite link that has been shown to the later development of </a:t>
            </a:r>
            <a:r>
              <a:rPr lang="en-US" sz="1200" b="1" kern="1200" dirty="0">
                <a:solidFill>
                  <a:schemeClr val="tx1"/>
                </a:solidFill>
                <a:latin typeface="Arial" charset="0"/>
                <a:ea typeface="+mn-ea"/>
                <a:cs typeface="+mn-cs"/>
              </a:rPr>
              <a:t>breast cancer</a:t>
            </a:r>
            <a:r>
              <a:rPr lang="en-US" sz="1200" kern="1200" dirty="0">
                <a:solidFill>
                  <a:schemeClr val="tx1"/>
                </a:solidFill>
                <a:latin typeface="Arial" charset="0"/>
                <a:ea typeface="+mn-ea"/>
                <a:cs typeface="+mn-cs"/>
              </a:rPr>
              <a:t>. In fact, the results of a 2006 Mayo Clinic investigation show an over-all 19% increased risk for premenopausal breast cancers in women who used birth control pills. For those women who began pill use prior to their first full term pregnancy the risk jumps to 44 %.</a:t>
            </a:r>
          </a:p>
          <a:p>
            <a:r>
              <a:rPr lang="en-US" sz="1200" b="1" kern="1200" dirty="0">
                <a:solidFill>
                  <a:schemeClr val="tx1"/>
                </a:solidFill>
                <a:latin typeface="Arial" charset="0"/>
                <a:ea typeface="+mn-ea"/>
                <a:cs typeface="+mn-cs"/>
              </a:rPr>
              <a:t>(Full study</a:t>
            </a:r>
            <a:r>
              <a:rPr lang="en-US" sz="1200" kern="1200" dirty="0">
                <a:solidFill>
                  <a:schemeClr val="tx1"/>
                </a:solidFill>
                <a:latin typeface="Arial" charset="0"/>
                <a:ea typeface="+mn-ea"/>
                <a:cs typeface="+mn-cs"/>
              </a:rPr>
              <a:t>: </a:t>
            </a:r>
            <a:r>
              <a:rPr lang="en-US" sz="1200" u="sng" kern="1200" dirty="0">
                <a:solidFill>
                  <a:schemeClr val="tx1"/>
                </a:solidFill>
                <a:latin typeface="Arial" charset="0"/>
                <a:ea typeface="+mn-ea"/>
                <a:cs typeface="+mn-cs"/>
                <a:hlinkClick r:id="rId3"/>
              </a:rPr>
              <a:t>www.mayoclinicproceedings.com/pdf/8110/8110a1.pdf</a:t>
            </a:r>
            <a:r>
              <a:rPr lang="en-US" sz="1200" kern="1200" dirty="0">
                <a:solidFill>
                  <a:schemeClr val="tx1"/>
                </a:solidFill>
                <a:latin typeface="Arial" charset="0"/>
                <a:ea typeface="+mn-ea"/>
                <a:cs typeface="+mn-cs"/>
              </a:rPr>
              <a:t>) In addition, since 2005, the World Health Organization classifies oral contraceptives as “ highly carcinogenic.”)</a:t>
            </a:r>
          </a:p>
          <a:p>
            <a:r>
              <a:rPr lang="en-US" sz="1200" kern="1200" dirty="0">
                <a:solidFill>
                  <a:schemeClr val="tx1"/>
                </a:solidFill>
                <a:latin typeface="Arial" charset="0"/>
                <a:ea typeface="+mn-ea"/>
                <a:cs typeface="+mn-cs"/>
              </a:rPr>
              <a:t> </a:t>
            </a:r>
          </a:p>
          <a:p>
            <a:pPr lvl="0"/>
            <a:r>
              <a:rPr lang="en-US" sz="1200" b="1" u="sng" strike="noStrike" kern="1200" dirty="0">
                <a:solidFill>
                  <a:schemeClr val="tx1"/>
                </a:solidFill>
                <a:latin typeface="Arial" charset="0"/>
                <a:ea typeface="+mn-ea"/>
                <a:cs typeface="+mn-cs"/>
              </a:rPr>
              <a:t>Devices</a:t>
            </a:r>
            <a:r>
              <a:rPr lang="en-US" sz="1200" u="none" strike="noStrike" kern="1200" dirty="0">
                <a:solidFill>
                  <a:schemeClr val="tx1"/>
                </a:solidFill>
                <a:latin typeface="Arial" charset="0"/>
                <a:ea typeface="+mn-ea"/>
                <a:cs typeface="+mn-cs"/>
              </a:rPr>
              <a:t>: </a:t>
            </a:r>
            <a:r>
              <a:rPr lang="en-US" sz="1200" b="1" u="none" strike="noStrike" kern="1200" dirty="0">
                <a:solidFill>
                  <a:schemeClr val="tx1"/>
                </a:solidFill>
                <a:latin typeface="Arial" charset="0"/>
                <a:ea typeface="+mn-ea"/>
                <a:cs typeface="+mn-cs"/>
              </a:rPr>
              <a:t>IUDs, Vaginal Rings( also a chemical form of contraceptive)</a:t>
            </a:r>
            <a:endParaRPr lang="en-US" sz="1200" u="none" strike="noStrike"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Actions</a:t>
            </a:r>
            <a:r>
              <a:rPr lang="en-US" sz="1200" kern="1200" dirty="0">
                <a:solidFill>
                  <a:schemeClr val="tx1"/>
                </a:solidFill>
                <a:latin typeface="Arial" charset="0"/>
                <a:ea typeface="+mn-ea"/>
                <a:cs typeface="+mn-cs"/>
              </a:rPr>
              <a:t>:</a:t>
            </a:r>
          </a:p>
          <a:p>
            <a:r>
              <a:rPr lang="en-US" sz="1200" kern="1200" dirty="0">
                <a:solidFill>
                  <a:schemeClr val="tx1"/>
                </a:solidFill>
                <a:latin typeface="Arial" charset="0"/>
                <a:ea typeface="+mn-ea"/>
                <a:cs typeface="+mn-cs"/>
              </a:rPr>
              <a:t> </a:t>
            </a:r>
          </a:p>
          <a:p>
            <a:r>
              <a:rPr lang="en-US" sz="1200" b="1" u="sng" kern="1200" dirty="0">
                <a:solidFill>
                  <a:schemeClr val="tx1"/>
                </a:solidFill>
                <a:latin typeface="Arial" charset="0"/>
                <a:ea typeface="+mn-ea"/>
                <a:cs typeface="+mn-cs"/>
              </a:rPr>
              <a:t>IUDs </a:t>
            </a:r>
            <a:r>
              <a:rPr lang="en-US" sz="1200" kern="1200" dirty="0">
                <a:solidFill>
                  <a:schemeClr val="tx1"/>
                </a:solidFill>
                <a:latin typeface="Arial" charset="0"/>
                <a:ea typeface="+mn-ea"/>
                <a:cs typeface="+mn-cs"/>
              </a:rPr>
              <a:t>– polyethylene  or copper objects inserted into the uterus.  Some have a silicone tube containing hormones and some have copper both designed to interfere with fertilization through impact on sperm motility or changes in the cervical mucus.  </a:t>
            </a:r>
            <a:r>
              <a:rPr lang="en-US" sz="1200" b="1" u="sng" kern="1200" dirty="0">
                <a:solidFill>
                  <a:schemeClr val="tx1"/>
                </a:solidFill>
                <a:latin typeface="Arial" charset="0"/>
                <a:ea typeface="+mn-ea"/>
                <a:cs typeface="+mn-cs"/>
              </a:rPr>
              <a:t>They do not inhibit ovulation</a:t>
            </a:r>
            <a:r>
              <a:rPr lang="en-US" sz="1200" u="sng" kern="1200" dirty="0">
                <a:solidFill>
                  <a:schemeClr val="tx1"/>
                </a:solidFill>
                <a:latin typeface="Arial" charset="0"/>
                <a:ea typeface="+mn-ea"/>
                <a:cs typeface="+mn-cs"/>
              </a:rPr>
              <a:t>.</a:t>
            </a:r>
            <a:r>
              <a:rPr lang="en-US" sz="1200" kern="1200" dirty="0">
                <a:solidFill>
                  <a:schemeClr val="tx1"/>
                </a:solidFill>
                <a:latin typeface="Arial" charset="0"/>
                <a:ea typeface="+mn-ea"/>
                <a:cs typeface="+mn-cs"/>
              </a:rPr>
              <a:t>  These devices are therefore considered potentially abortifacient because they act mechanically to prevent a pregnancy, should it occur, from implanting in the uterus where it must live and grow to survive.</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They can also cause ectopic pregnancies, increased menstrual bleeding, increased risk of Pelvic Inflammatory Disease, which can lead to infertility.</a:t>
            </a:r>
          </a:p>
          <a:p>
            <a:r>
              <a:rPr lang="en-US" sz="1200" kern="1200" dirty="0">
                <a:solidFill>
                  <a:schemeClr val="tx1"/>
                </a:solidFill>
                <a:latin typeface="Arial" charset="0"/>
                <a:ea typeface="+mn-ea"/>
                <a:cs typeface="+mn-cs"/>
              </a:rPr>
              <a:t> </a:t>
            </a:r>
          </a:p>
          <a:p>
            <a:r>
              <a:rPr lang="en-US" sz="1200" b="1" u="sng" kern="1200" dirty="0">
                <a:solidFill>
                  <a:schemeClr val="tx1"/>
                </a:solidFill>
                <a:latin typeface="Arial" charset="0"/>
                <a:ea typeface="+mn-ea"/>
                <a:cs typeface="+mn-cs"/>
              </a:rPr>
              <a:t>Vaginal Rings</a:t>
            </a:r>
            <a:r>
              <a:rPr lang="en-US" sz="1200" kern="1200" dirty="0">
                <a:solidFill>
                  <a:schemeClr val="tx1"/>
                </a:solidFill>
                <a:latin typeface="Arial" charset="0"/>
                <a:ea typeface="+mn-ea"/>
                <a:cs typeface="+mn-cs"/>
              </a:rPr>
              <a:t> –are rings made of a synthetic material containing chemicals and inserted into the vagina.  The intended action is to prevent ovulation as well as increase the difficulty of sperm motility and promote change in the endometrium reducing the likelihood of implantation should a pregnancy occur.</a:t>
            </a:r>
          </a:p>
          <a:p>
            <a:r>
              <a:rPr lang="en-US" sz="1200" kern="1200" dirty="0">
                <a:solidFill>
                  <a:schemeClr val="tx1"/>
                </a:solidFill>
                <a:latin typeface="Arial" charset="0"/>
                <a:ea typeface="+mn-ea"/>
                <a:cs typeface="+mn-cs"/>
              </a:rPr>
              <a:t>Thus, they also have the same potential of acting as abortifacients and the same risks associated with the pill.</a:t>
            </a: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Please make sure you double check these assertions. A good s</a:t>
            </a:r>
            <a:r>
              <a:rPr lang="en-US" sz="1200" b="1" i="1" kern="1200" dirty="0">
                <a:solidFill>
                  <a:schemeClr val="tx1"/>
                </a:solidFill>
                <a:latin typeface="Arial" charset="0"/>
                <a:ea typeface="+mn-ea"/>
                <a:cs typeface="+mn-cs"/>
              </a:rPr>
              <a:t>ource:  PDR – </a:t>
            </a:r>
            <a:r>
              <a:rPr lang="en-US" sz="1200" b="1" u="sng" kern="1200" dirty="0">
                <a:solidFill>
                  <a:schemeClr val="tx1"/>
                </a:solidFill>
                <a:latin typeface="Arial" charset="0"/>
                <a:ea typeface="+mn-ea"/>
                <a:cs typeface="+mn-cs"/>
              </a:rPr>
              <a:t>Physicians’ Desk Reference – </a:t>
            </a:r>
            <a:r>
              <a:rPr lang="en-US" sz="1200" b="1" u="sng" kern="1200" dirty="0">
                <a:solidFill>
                  <a:schemeClr val="tx1"/>
                </a:solidFill>
                <a:latin typeface="Arial" charset="0"/>
                <a:ea typeface="+mn-ea"/>
                <a:cs typeface="+mn-cs"/>
                <a:hlinkClick r:id="rId4"/>
              </a:rPr>
              <a:t>www.PDR.net</a:t>
            </a:r>
            <a:r>
              <a:rPr lang="en-US" sz="1200" b="1" kern="1200" dirty="0">
                <a:solidFill>
                  <a:schemeClr val="tx1"/>
                </a:solidFill>
                <a:latin typeface="Arial" charset="0"/>
                <a:ea typeface="+mn-ea"/>
                <a:cs typeface="+mn-cs"/>
              </a:rPr>
              <a:t>)</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pPr lvl="0"/>
            <a:r>
              <a:rPr lang="en-US" sz="1200" b="1" u="sng" strike="noStrike" kern="1200" dirty="0">
                <a:solidFill>
                  <a:schemeClr val="tx1"/>
                </a:solidFill>
                <a:latin typeface="Arial" charset="0"/>
                <a:ea typeface="+mn-ea"/>
                <a:cs typeface="+mn-cs"/>
              </a:rPr>
              <a:t>Withdrawal</a:t>
            </a:r>
            <a:endParaRPr lang="en-US" sz="1200" u="none" strike="noStrike"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Withdrawal as a means of contraception is regarded as having a low effectiveness rate and is not considered a moral practice as it separates the unitive and procreative elements when ejaculation intentionally takes place outside the vagina. </a:t>
            </a:r>
          </a:p>
          <a:p>
            <a:r>
              <a:rPr lang="en-US" sz="1200" kern="1200" dirty="0">
                <a:solidFill>
                  <a:schemeClr val="tx1"/>
                </a:solidFill>
                <a:latin typeface="Arial" charset="0"/>
                <a:ea typeface="+mn-ea"/>
                <a:cs typeface="+mn-cs"/>
              </a:rPr>
              <a:t> </a:t>
            </a:r>
            <a:r>
              <a:rPr lang="en-US" sz="1200" b="1" i="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Other means which are not contraceptive but act to prevent or terminate the life of a child include: </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Sterilization: </a:t>
            </a:r>
            <a:r>
              <a:rPr lang="en-US" sz="1200" kern="1200" dirty="0">
                <a:solidFill>
                  <a:schemeClr val="tx1"/>
                </a:solidFill>
                <a:latin typeface="Arial" charset="0"/>
                <a:ea typeface="+mn-ea"/>
                <a:cs typeface="+mn-cs"/>
              </a:rPr>
              <a:t> defined as surgical intervention which inhibits normal reproductive function.  It can be reversed but is quite expensive and is often unsuccessful.  </a:t>
            </a:r>
          </a:p>
          <a:p>
            <a:r>
              <a:rPr lang="en-US" sz="1200" kern="1200" dirty="0">
                <a:solidFill>
                  <a:schemeClr val="tx1"/>
                </a:solidFill>
                <a:latin typeface="Arial" charset="0"/>
                <a:ea typeface="+mn-ea"/>
                <a:cs typeface="+mn-cs"/>
              </a:rPr>
              <a:t>Both contraception and sterilization regard the gift of fertility as something to be disposed of, treated as a disease or obliterated.</a:t>
            </a:r>
          </a:p>
          <a:p>
            <a:r>
              <a:rPr lang="en-US" sz="1200" kern="1200" dirty="0">
                <a:solidFill>
                  <a:schemeClr val="tx1"/>
                </a:solidFill>
                <a:latin typeface="Arial" charset="0"/>
                <a:ea typeface="+mn-ea"/>
                <a:cs typeface="+mn-cs"/>
              </a:rPr>
              <a:t> </a:t>
            </a:r>
          </a:p>
          <a:p>
            <a:r>
              <a:rPr lang="en-US" sz="1200" b="1" kern="1200" dirty="0">
                <a:solidFill>
                  <a:schemeClr val="tx1"/>
                </a:solidFill>
                <a:latin typeface="Arial" charset="0"/>
                <a:ea typeface="+mn-ea"/>
                <a:cs typeface="+mn-cs"/>
              </a:rPr>
              <a:t>Abortion </a:t>
            </a:r>
            <a:r>
              <a:rPr lang="en-US" sz="1200" kern="1200" dirty="0">
                <a:solidFill>
                  <a:schemeClr val="tx1"/>
                </a:solidFill>
                <a:latin typeface="Arial" charset="0"/>
                <a:ea typeface="+mn-ea"/>
                <a:cs typeface="+mn-cs"/>
              </a:rPr>
              <a:t>is defined as the willful termination of a pregnancy.  This is accomplished chemically by drugs such as RU 486 or surgically through abortion.</a:t>
            </a:r>
          </a:p>
          <a:p>
            <a:r>
              <a:rPr lang="en-US" sz="1200" kern="1200" dirty="0">
                <a:solidFill>
                  <a:schemeClr val="tx1"/>
                </a:solidFill>
                <a:latin typeface="Arial" charset="0"/>
                <a:ea typeface="+mn-ea"/>
                <a:cs typeface="+mn-cs"/>
              </a:rPr>
              <a:t> </a:t>
            </a:r>
          </a:p>
          <a:p>
            <a:r>
              <a:rPr lang="en-US" sz="1200" b="1" kern="1200" dirty="0">
                <a:solidFill>
                  <a:schemeClr val="tx1"/>
                </a:solidFill>
                <a:latin typeface="Arial" charset="0"/>
                <a:ea typeface="+mn-ea"/>
                <a:cs typeface="+mn-cs"/>
              </a:rPr>
              <a:t>Emergency Contraception or “the Morning after Pill” which is an extremely </a:t>
            </a:r>
            <a:r>
              <a:rPr lang="en-US" sz="1200" b="1" u="sng" kern="1200" dirty="0">
                <a:solidFill>
                  <a:schemeClr val="tx1"/>
                </a:solidFill>
                <a:latin typeface="Arial" charset="0"/>
                <a:ea typeface="+mn-ea"/>
                <a:cs typeface="+mn-cs"/>
              </a:rPr>
              <a:t>high dose</a:t>
            </a:r>
            <a:r>
              <a:rPr lang="en-US" sz="1200" b="1" kern="1200" dirty="0">
                <a:solidFill>
                  <a:schemeClr val="tx1"/>
                </a:solidFill>
                <a:latin typeface="Arial" charset="0"/>
                <a:ea typeface="+mn-ea"/>
                <a:cs typeface="+mn-cs"/>
              </a:rPr>
              <a:t> of the birth control pill. (</a:t>
            </a:r>
            <a:r>
              <a:rPr lang="en-US" sz="1200" i="1" kern="1200" dirty="0" err="1">
                <a:solidFill>
                  <a:schemeClr val="tx1"/>
                </a:solidFill>
                <a:latin typeface="Arial" charset="0"/>
                <a:ea typeface="+mn-ea"/>
                <a:cs typeface="+mn-cs"/>
              </a:rPr>
              <a:t>Preven</a:t>
            </a:r>
            <a:r>
              <a:rPr lang="en-US" sz="1200" i="1" kern="1200" dirty="0">
                <a:solidFill>
                  <a:schemeClr val="tx1"/>
                </a:solidFill>
                <a:latin typeface="Arial" charset="0"/>
                <a:ea typeface="+mn-ea"/>
                <a:cs typeface="+mn-cs"/>
              </a:rPr>
              <a:t> EC) </a:t>
            </a:r>
            <a:r>
              <a:rPr lang="en-US" sz="1200" kern="1200" dirty="0">
                <a:solidFill>
                  <a:schemeClr val="tx1"/>
                </a:solidFill>
                <a:latin typeface="Arial" charset="0"/>
                <a:ea typeface="+mn-ea"/>
                <a:cs typeface="+mn-cs"/>
              </a:rPr>
              <a:t>has three actions:</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   1. Prevention of ovulation (if it has not yet occurred)</a:t>
            </a:r>
          </a:p>
          <a:p>
            <a:r>
              <a:rPr lang="en-US" sz="1200" kern="1200" dirty="0">
                <a:solidFill>
                  <a:schemeClr val="tx1"/>
                </a:solidFill>
                <a:latin typeface="Arial" charset="0"/>
                <a:ea typeface="+mn-ea"/>
                <a:cs typeface="+mn-cs"/>
              </a:rPr>
              <a:t>   2. Disruption of fertilization (joining of the sperm and egg)</a:t>
            </a:r>
          </a:p>
          <a:p>
            <a:r>
              <a:rPr lang="en-US" sz="1200" kern="1200" dirty="0">
                <a:solidFill>
                  <a:schemeClr val="tx1"/>
                </a:solidFill>
                <a:latin typeface="Arial" charset="0"/>
                <a:ea typeface="+mn-ea"/>
                <a:cs typeface="+mn-cs"/>
              </a:rPr>
              <a:t>   3. Inhibition of implantation (attachment of a fertilized egg to the uterus)</a:t>
            </a: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It therefore also has abortifacient potential.</a:t>
            </a:r>
            <a:endParaRPr lang="en-US" sz="1200" kern="1200" dirty="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1B0AA1D6-72C5-45C7-A1F3-DB8297E5BDD0}" type="slidenum">
              <a:rPr lang="en-US" smtClean="0"/>
              <a:t>24</a:t>
            </a:fld>
            <a:endParaRPr lang="en-US"/>
          </a:p>
        </p:txBody>
      </p:sp>
    </p:spTree>
    <p:extLst>
      <p:ext uri="{BB962C8B-B14F-4D97-AF65-F5344CB8AC3E}">
        <p14:creationId xmlns:p14="http://schemas.microsoft.com/office/powerpoint/2010/main" val="3329429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Arial" charset="0"/>
                <a:ea typeface="+mn-ea"/>
                <a:cs typeface="+mn-cs"/>
              </a:rPr>
              <a:t>A question we re-visit now:</a:t>
            </a:r>
            <a:r>
              <a:rPr lang="en-US" sz="1200" kern="1200" dirty="0">
                <a:solidFill>
                  <a:schemeClr val="tx1"/>
                </a:solidFill>
                <a:latin typeface="Arial" charset="0"/>
                <a:ea typeface="+mn-ea"/>
                <a:cs typeface="+mn-cs"/>
              </a:rPr>
              <a:t>  “If the end is the same (the end being the spacing or limiting the number of children in our family) then what is the difference between using Natural Family Planning, contraception or perhaps even sterilization?</a:t>
            </a:r>
          </a:p>
          <a:p>
            <a:endParaRPr lang="en-US" dirty="0"/>
          </a:p>
        </p:txBody>
      </p:sp>
      <p:sp>
        <p:nvSpPr>
          <p:cNvPr id="4" name="Slide Number Placeholder 3"/>
          <p:cNvSpPr>
            <a:spLocks noGrp="1"/>
          </p:cNvSpPr>
          <p:nvPr>
            <p:ph type="sldNum" sz="quarter" idx="5"/>
          </p:nvPr>
        </p:nvSpPr>
        <p:spPr/>
        <p:txBody>
          <a:bodyPr/>
          <a:lstStyle/>
          <a:p>
            <a:fld id="{1B0AA1D6-72C5-45C7-A1F3-DB8297E5BDD0}" type="slidenum">
              <a:rPr lang="en-US" smtClean="0"/>
              <a:t>25</a:t>
            </a:fld>
            <a:endParaRPr lang="en-US"/>
          </a:p>
        </p:txBody>
      </p:sp>
    </p:spTree>
    <p:extLst>
      <p:ext uri="{BB962C8B-B14F-4D97-AF65-F5344CB8AC3E}">
        <p14:creationId xmlns:p14="http://schemas.microsoft.com/office/powerpoint/2010/main" val="3486972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0AA1D6-72C5-45C7-A1F3-DB8297E5BDD0}" type="slidenum">
              <a:rPr lang="en-US" smtClean="0"/>
              <a:t>26</a:t>
            </a:fld>
            <a:endParaRPr lang="en-US"/>
          </a:p>
        </p:txBody>
      </p:sp>
    </p:spTree>
    <p:extLst>
      <p:ext uri="{BB962C8B-B14F-4D97-AF65-F5344CB8AC3E}">
        <p14:creationId xmlns:p14="http://schemas.microsoft.com/office/powerpoint/2010/main" val="11303606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0AA1D6-72C5-45C7-A1F3-DB8297E5BDD0}" type="slidenum">
              <a:rPr lang="en-US" smtClean="0"/>
              <a:t>27</a:t>
            </a:fld>
            <a:endParaRPr lang="en-US"/>
          </a:p>
        </p:txBody>
      </p:sp>
    </p:spTree>
    <p:extLst>
      <p:ext uri="{BB962C8B-B14F-4D97-AF65-F5344CB8AC3E}">
        <p14:creationId xmlns:p14="http://schemas.microsoft.com/office/powerpoint/2010/main" val="3854826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Arial" charset="0"/>
                <a:ea typeface="+mn-ea"/>
                <a:cs typeface="+mn-cs"/>
              </a:rPr>
              <a:t>Scientific studies of women’s menstrual cycles have produced conclusive evidence of NFP’s effectiveness.  A recent 2007 study published in the journal Human Reproduction found the effectiveness of the </a:t>
            </a:r>
            <a:r>
              <a:rPr lang="en-US" sz="1200" kern="1200" dirty="0" err="1">
                <a:solidFill>
                  <a:schemeClr val="tx1"/>
                </a:solidFill>
                <a:latin typeface="Arial" charset="0"/>
                <a:ea typeface="+mn-ea"/>
                <a:cs typeface="+mn-cs"/>
              </a:rPr>
              <a:t>Sympto</a:t>
            </a:r>
            <a:r>
              <a:rPr lang="en-US" sz="1200" kern="1200" dirty="0">
                <a:solidFill>
                  <a:schemeClr val="tx1"/>
                </a:solidFill>
                <a:latin typeface="Arial" charset="0"/>
                <a:ea typeface="+mn-ea"/>
                <a:cs typeface="+mn-cs"/>
              </a:rPr>
              <a:t>-Thermal Method was 99.6%, while the most recent figures from a long-term study of the Ovulation Method in China yielded a 99.5% effectiveness rate.</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	</a:t>
            </a:r>
            <a:r>
              <a:rPr lang="en-US" sz="1200" b="1" kern="1200" dirty="0">
                <a:solidFill>
                  <a:schemeClr val="tx1"/>
                </a:solidFill>
                <a:latin typeface="Arial" charset="0"/>
                <a:ea typeface="+mn-ea"/>
                <a:cs typeface="+mn-cs"/>
              </a:rPr>
              <a:t>Motivation</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	Understanding </a:t>
            </a:r>
            <a:r>
              <a:rPr lang="en-US" sz="1200" kern="1200" dirty="0">
                <a:solidFill>
                  <a:schemeClr val="tx1"/>
                </a:solidFill>
                <a:latin typeface="Arial" charset="0"/>
                <a:ea typeface="+mn-ea"/>
                <a:cs typeface="+mn-cs"/>
              </a:rPr>
              <a:t>of proper use</a:t>
            </a:r>
          </a:p>
          <a:p>
            <a:r>
              <a:rPr lang="en-US" sz="1200" kern="1200" dirty="0">
                <a:solidFill>
                  <a:schemeClr val="tx1"/>
                </a:solidFill>
                <a:latin typeface="Arial" charset="0"/>
                <a:ea typeface="+mn-ea"/>
                <a:cs typeface="+mn-cs"/>
              </a:rPr>
              <a:t>	</a:t>
            </a:r>
            <a:r>
              <a:rPr lang="en-US" sz="1200" b="1" kern="1200" dirty="0">
                <a:solidFill>
                  <a:schemeClr val="tx1"/>
                </a:solidFill>
                <a:latin typeface="Arial" charset="0"/>
                <a:ea typeface="+mn-ea"/>
                <a:cs typeface="+mn-cs"/>
              </a:rPr>
              <a:t>Following directions</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Neither NFP nor contraceptives claim 100% effectiveness to avoid pregnancy.</a:t>
            </a:r>
            <a:endParaRPr lang="en-US" sz="1200" kern="1200" dirty="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1B0AA1D6-72C5-45C7-A1F3-DB8297E5BDD0}" type="slidenum">
              <a:rPr lang="en-US" smtClean="0"/>
              <a:t>28</a:t>
            </a:fld>
            <a:endParaRPr lang="en-US"/>
          </a:p>
        </p:txBody>
      </p:sp>
    </p:spTree>
    <p:extLst>
      <p:ext uri="{BB962C8B-B14F-4D97-AF65-F5344CB8AC3E}">
        <p14:creationId xmlns:p14="http://schemas.microsoft.com/office/powerpoint/2010/main" val="3073749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Intercourse: Babies and Bonding…Union and Procreation</a:t>
            </a:r>
          </a:p>
          <a:p>
            <a:endParaRPr lang="en-US" dirty="0"/>
          </a:p>
          <a:p>
            <a:r>
              <a:rPr lang="en-US" dirty="0"/>
              <a:t>Marriage: Help each other get to heaven-Mutual sanctification</a:t>
            </a:r>
          </a:p>
        </p:txBody>
      </p:sp>
      <p:sp>
        <p:nvSpPr>
          <p:cNvPr id="4" name="Slide Number Placeholder 3"/>
          <p:cNvSpPr>
            <a:spLocks noGrp="1"/>
          </p:cNvSpPr>
          <p:nvPr>
            <p:ph type="sldNum" sz="quarter" idx="5"/>
          </p:nvPr>
        </p:nvSpPr>
        <p:spPr/>
        <p:txBody>
          <a:bodyPr/>
          <a:lstStyle/>
          <a:p>
            <a:fld id="{1B0AA1D6-72C5-45C7-A1F3-DB8297E5BDD0}" type="slidenum">
              <a:rPr lang="en-US" smtClean="0"/>
              <a:t>29</a:t>
            </a:fld>
            <a:endParaRPr lang="en-US"/>
          </a:p>
        </p:txBody>
      </p:sp>
    </p:spTree>
    <p:extLst>
      <p:ext uri="{BB962C8B-B14F-4D97-AF65-F5344CB8AC3E}">
        <p14:creationId xmlns:p14="http://schemas.microsoft.com/office/powerpoint/2010/main" val="3064626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Arial" charset="0"/>
                <a:ea typeface="+mn-ea"/>
                <a:cs typeface="+mn-cs"/>
              </a:rPr>
              <a:t>How many are familiar with NFP?</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What have you heard about it?</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Natural Family Planning is a method of fertility awareness in which an understanding of the natural cycles of fertility and infertility are taught.  A couple who has learned this can then use that information responsibly deciding to either avoid pregnancy by abstaining from genital sexual activity during the fertile time or try to achieve pregnancy by engaging in sexual intercourse when fertile.</a:t>
            </a:r>
          </a:p>
          <a:p>
            <a:r>
              <a:rPr lang="en-US" sz="1200" kern="1200" dirty="0">
                <a:solidFill>
                  <a:schemeClr val="tx1"/>
                </a:solidFill>
                <a:latin typeface="Arial" charset="0"/>
                <a:ea typeface="+mn-ea"/>
                <a:cs typeface="+mn-cs"/>
              </a:rPr>
              <a:t> </a:t>
            </a:r>
          </a:p>
          <a:p>
            <a:r>
              <a:rPr lang="en-US" sz="1200" b="1" kern="1200" dirty="0">
                <a:solidFill>
                  <a:schemeClr val="tx1"/>
                </a:solidFill>
                <a:latin typeface="Arial" charset="0"/>
                <a:ea typeface="+mn-ea"/>
                <a:cs typeface="+mn-cs"/>
              </a:rPr>
              <a:t>NFP is not Rhythm!  </a:t>
            </a:r>
            <a:r>
              <a:rPr lang="en-US" sz="1200" kern="1200" dirty="0">
                <a:solidFill>
                  <a:schemeClr val="tx1"/>
                </a:solidFill>
                <a:latin typeface="Arial" charset="0"/>
                <a:ea typeface="+mn-ea"/>
                <a:cs typeface="+mn-cs"/>
              </a:rPr>
              <a:t>Rhythm was used before a more scientific and better understanding of women’s fertility was known.  Calculations were made by examining a woman’s history while NFP evaluates a current day by day fertility pattern.  While it was a precursor of NFP it is </a:t>
            </a:r>
            <a:r>
              <a:rPr lang="en-US" sz="1200" b="1" kern="1200" dirty="0">
                <a:solidFill>
                  <a:schemeClr val="tx1"/>
                </a:solidFill>
                <a:latin typeface="Arial" charset="0"/>
                <a:ea typeface="+mn-ea"/>
                <a:cs typeface="+mn-cs"/>
              </a:rPr>
              <a:t>not</a:t>
            </a:r>
            <a:r>
              <a:rPr lang="en-US" sz="1200" kern="1200" dirty="0">
                <a:solidFill>
                  <a:schemeClr val="tx1"/>
                </a:solidFill>
                <a:latin typeface="Arial" charset="0"/>
                <a:ea typeface="+mn-ea"/>
                <a:cs typeface="+mn-cs"/>
              </a:rPr>
              <a:t> what we are now discussing.</a:t>
            </a:r>
          </a:p>
          <a:p>
            <a:endParaRPr lang="en-US" dirty="0"/>
          </a:p>
        </p:txBody>
      </p:sp>
      <p:sp>
        <p:nvSpPr>
          <p:cNvPr id="4" name="Slide Number Placeholder 3"/>
          <p:cNvSpPr>
            <a:spLocks noGrp="1"/>
          </p:cNvSpPr>
          <p:nvPr>
            <p:ph type="sldNum" sz="quarter" idx="5"/>
          </p:nvPr>
        </p:nvSpPr>
        <p:spPr/>
        <p:txBody>
          <a:bodyPr/>
          <a:lstStyle/>
          <a:p>
            <a:fld id="{1B0AA1D6-72C5-45C7-A1F3-DB8297E5BDD0}" type="slidenum">
              <a:rPr lang="en-US" smtClean="0"/>
              <a:t>3</a:t>
            </a:fld>
            <a:endParaRPr lang="en-US"/>
          </a:p>
        </p:txBody>
      </p:sp>
    </p:spTree>
    <p:extLst>
      <p:ext uri="{BB962C8B-B14F-4D97-AF65-F5344CB8AC3E}">
        <p14:creationId xmlns:p14="http://schemas.microsoft.com/office/powerpoint/2010/main" val="42194403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0AA1D6-72C5-45C7-A1F3-DB8297E5BDD0}" type="slidenum">
              <a:rPr lang="en-US" smtClean="0"/>
              <a:t>30</a:t>
            </a:fld>
            <a:endParaRPr lang="en-US"/>
          </a:p>
        </p:txBody>
      </p:sp>
    </p:spTree>
    <p:extLst>
      <p:ext uri="{BB962C8B-B14F-4D97-AF65-F5344CB8AC3E}">
        <p14:creationId xmlns:p14="http://schemas.microsoft.com/office/powerpoint/2010/main" val="4052844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0AA1D6-72C5-45C7-A1F3-DB8297E5BDD0}" type="slidenum">
              <a:rPr lang="en-US" smtClean="0"/>
              <a:t>31</a:t>
            </a:fld>
            <a:endParaRPr lang="en-US"/>
          </a:p>
        </p:txBody>
      </p:sp>
    </p:spTree>
    <p:extLst>
      <p:ext uri="{BB962C8B-B14F-4D97-AF65-F5344CB8AC3E}">
        <p14:creationId xmlns:p14="http://schemas.microsoft.com/office/powerpoint/2010/main" val="843126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0AA1D6-72C5-45C7-A1F3-DB8297E5BDD0}" type="slidenum">
              <a:rPr lang="en-US" smtClean="0"/>
              <a:t>32</a:t>
            </a:fld>
            <a:endParaRPr lang="en-US"/>
          </a:p>
        </p:txBody>
      </p:sp>
    </p:spTree>
    <p:extLst>
      <p:ext uri="{BB962C8B-B14F-4D97-AF65-F5344CB8AC3E}">
        <p14:creationId xmlns:p14="http://schemas.microsoft.com/office/powerpoint/2010/main" val="1776012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0AA1D6-72C5-45C7-A1F3-DB8297E5BDD0}" type="slidenum">
              <a:rPr lang="en-US" smtClean="0"/>
              <a:t>33</a:t>
            </a:fld>
            <a:endParaRPr lang="en-US"/>
          </a:p>
        </p:txBody>
      </p:sp>
    </p:spTree>
    <p:extLst>
      <p:ext uri="{BB962C8B-B14F-4D97-AF65-F5344CB8AC3E}">
        <p14:creationId xmlns:p14="http://schemas.microsoft.com/office/powerpoint/2010/main" val="38487107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0AA1D6-72C5-45C7-A1F3-DB8297E5BDD0}" type="slidenum">
              <a:rPr lang="en-US" smtClean="0"/>
              <a:t>34</a:t>
            </a:fld>
            <a:endParaRPr lang="en-US"/>
          </a:p>
        </p:txBody>
      </p:sp>
    </p:spTree>
    <p:extLst>
      <p:ext uri="{BB962C8B-B14F-4D97-AF65-F5344CB8AC3E}">
        <p14:creationId xmlns:p14="http://schemas.microsoft.com/office/powerpoint/2010/main" val="381173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0AA1D6-72C5-45C7-A1F3-DB8297E5BDD0}" type="slidenum">
              <a:rPr lang="en-US" smtClean="0"/>
              <a:t>35</a:t>
            </a:fld>
            <a:endParaRPr lang="en-US"/>
          </a:p>
        </p:txBody>
      </p:sp>
    </p:spTree>
    <p:extLst>
      <p:ext uri="{BB962C8B-B14F-4D97-AF65-F5344CB8AC3E}">
        <p14:creationId xmlns:p14="http://schemas.microsoft.com/office/powerpoint/2010/main" val="42854993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0AA1D6-72C5-45C7-A1F3-DB8297E5BDD0}" type="slidenum">
              <a:rPr lang="en-US" smtClean="0"/>
              <a:t>36</a:t>
            </a:fld>
            <a:endParaRPr lang="en-US"/>
          </a:p>
        </p:txBody>
      </p:sp>
    </p:spTree>
    <p:extLst>
      <p:ext uri="{BB962C8B-B14F-4D97-AF65-F5344CB8AC3E}">
        <p14:creationId xmlns:p14="http://schemas.microsoft.com/office/powerpoint/2010/main" val="1580167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Arial" charset="0"/>
                <a:ea typeface="+mn-ea"/>
                <a:cs typeface="+mn-cs"/>
              </a:rPr>
              <a:t>Natural Family Planning can be used by couples everywhere, in any stage of their reproductive life.  You need not have regular cycles and it is applicable while breastfeeding when ovulation might be temporarily delayed as well as during the pre-menopausal time when cycles often change dramatically.  Through daily monitoring of signs of fertility, couples evaluate whether or not conception could occur each day.  NFP is not limited to just Catholic couples even though its use conforms to Catholic teaching.  Women wishing to promote good personal health will tend to look to a method of family planning that has no side effects while allowing them to accomplish their goals.  NFP is also inexpensive.  After the initial costs of learning there are no other expenses other than for supplies such as thermometers, apps, or charts.</a:t>
            </a:r>
          </a:p>
          <a:p>
            <a:endParaRPr lang="en-US" dirty="0"/>
          </a:p>
        </p:txBody>
      </p:sp>
      <p:sp>
        <p:nvSpPr>
          <p:cNvPr id="4" name="Slide Number Placeholder 3"/>
          <p:cNvSpPr>
            <a:spLocks noGrp="1"/>
          </p:cNvSpPr>
          <p:nvPr>
            <p:ph type="sldNum" sz="quarter" idx="5"/>
          </p:nvPr>
        </p:nvSpPr>
        <p:spPr/>
        <p:txBody>
          <a:bodyPr/>
          <a:lstStyle/>
          <a:p>
            <a:fld id="{1B0AA1D6-72C5-45C7-A1F3-DB8297E5BDD0}" type="slidenum">
              <a:rPr lang="en-US" smtClean="0"/>
              <a:t>4</a:t>
            </a:fld>
            <a:endParaRPr lang="en-US"/>
          </a:p>
        </p:txBody>
      </p:sp>
    </p:spTree>
    <p:extLst>
      <p:ext uri="{BB962C8B-B14F-4D97-AF65-F5344CB8AC3E}">
        <p14:creationId xmlns:p14="http://schemas.microsoft.com/office/powerpoint/2010/main" val="285856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Arial" charset="0"/>
                <a:ea typeface="+mn-ea"/>
                <a:cs typeface="+mn-cs"/>
              </a:rPr>
              <a:t>NFP is not contraceptive. </a:t>
            </a:r>
            <a:r>
              <a:rPr lang="en-US" sz="1200" b="1" kern="1200" dirty="0">
                <a:solidFill>
                  <a:schemeClr val="tx1"/>
                </a:solidFill>
                <a:latin typeface="Arial" charset="0"/>
                <a:ea typeface="+mn-ea"/>
                <a:cs typeface="+mn-cs"/>
              </a:rPr>
              <a:t>Contraceptives</a:t>
            </a:r>
            <a:r>
              <a:rPr lang="en-US" sz="1200" kern="1200" dirty="0">
                <a:solidFill>
                  <a:schemeClr val="tx1"/>
                </a:solidFill>
                <a:latin typeface="Arial" charset="0"/>
                <a:ea typeface="+mn-ea"/>
                <a:cs typeface="+mn-cs"/>
              </a:rPr>
              <a:t> are mechanical, chemical or surgical means to prevent pregnancy, and in some cases, are potentially </a:t>
            </a:r>
            <a:r>
              <a:rPr lang="en-US" sz="1200" b="1" kern="1200" dirty="0">
                <a:solidFill>
                  <a:schemeClr val="tx1"/>
                </a:solidFill>
                <a:latin typeface="Arial" charset="0"/>
                <a:ea typeface="+mn-ea"/>
                <a:cs typeface="+mn-cs"/>
              </a:rPr>
              <a:t>abortifacient- </a:t>
            </a:r>
            <a:r>
              <a:rPr lang="en-US" sz="1200" kern="1200" dirty="0">
                <a:solidFill>
                  <a:schemeClr val="tx1"/>
                </a:solidFill>
                <a:latin typeface="Arial" charset="0"/>
                <a:ea typeface="+mn-ea"/>
                <a:cs typeface="+mn-cs"/>
              </a:rPr>
              <a:t>meaning that they may work to prevent the continuation of an early pregnancy that has already occurred.  While NFP may have the same ends, or results as birth control, in the limiting of family size, no action is taken to withhold, suppress, alter or destroy either the man or woman’s reproductive function.  Couples using NFP make the free choice not to engage in sexual relations when fertile if they do not intend to invite God to create a new life in that cycle.</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So, even though the ends might be the same, the means are very different. (Ex. Stealing or working to buy food for your kids are different means to the same ends, but not morally equivalent).</a:t>
            </a:r>
          </a:p>
          <a:p>
            <a:endParaRPr lang="en-US" dirty="0"/>
          </a:p>
        </p:txBody>
      </p:sp>
      <p:sp>
        <p:nvSpPr>
          <p:cNvPr id="4" name="Slide Number Placeholder 3"/>
          <p:cNvSpPr>
            <a:spLocks noGrp="1"/>
          </p:cNvSpPr>
          <p:nvPr>
            <p:ph type="sldNum" sz="quarter" idx="5"/>
          </p:nvPr>
        </p:nvSpPr>
        <p:spPr/>
        <p:txBody>
          <a:bodyPr/>
          <a:lstStyle/>
          <a:p>
            <a:fld id="{1B0AA1D6-72C5-45C7-A1F3-DB8297E5BDD0}" type="slidenum">
              <a:rPr lang="en-US" smtClean="0"/>
              <a:t>5</a:t>
            </a:fld>
            <a:endParaRPr lang="en-US"/>
          </a:p>
        </p:txBody>
      </p:sp>
    </p:spTree>
    <p:extLst>
      <p:ext uri="{BB962C8B-B14F-4D97-AF65-F5344CB8AC3E}">
        <p14:creationId xmlns:p14="http://schemas.microsoft.com/office/powerpoint/2010/main" val="445587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latin typeface="Arial" charset="0"/>
                <a:ea typeface="+mn-ea"/>
                <a:cs typeface="+mn-cs"/>
              </a:rPr>
              <a:t>Understanding basic male &amp; female fertility( knowing when you are fertile and when you are not</a:t>
            </a:r>
          </a:p>
          <a:p>
            <a:pPr lvl="0"/>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Observation of fertility signs in a woman’s body</a:t>
            </a:r>
          </a:p>
          <a:p>
            <a:pPr lvl="0"/>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Daily recording signs on chart/app</a:t>
            </a:r>
          </a:p>
          <a:p>
            <a:pPr lvl="0"/>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Deciding as a couple to achieve or avoid pregnancy</a:t>
            </a:r>
          </a:p>
          <a:p>
            <a:pPr lvl="0"/>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Abstaining from, or engaging in, marital relations depending on your family planning intentions that cycle.</a:t>
            </a:r>
          </a:p>
          <a:p>
            <a:endParaRPr lang="en-US" dirty="0"/>
          </a:p>
        </p:txBody>
      </p:sp>
      <p:sp>
        <p:nvSpPr>
          <p:cNvPr id="4" name="Slide Number Placeholder 3"/>
          <p:cNvSpPr>
            <a:spLocks noGrp="1"/>
          </p:cNvSpPr>
          <p:nvPr>
            <p:ph type="sldNum" sz="quarter" idx="5"/>
          </p:nvPr>
        </p:nvSpPr>
        <p:spPr/>
        <p:txBody>
          <a:bodyPr/>
          <a:lstStyle/>
          <a:p>
            <a:fld id="{1B0AA1D6-72C5-45C7-A1F3-DB8297E5BDD0}" type="slidenum">
              <a:rPr lang="en-US" smtClean="0"/>
              <a:t>6</a:t>
            </a:fld>
            <a:endParaRPr lang="en-US"/>
          </a:p>
        </p:txBody>
      </p:sp>
    </p:spTree>
    <p:extLst>
      <p:ext uri="{BB962C8B-B14F-4D97-AF65-F5344CB8AC3E}">
        <p14:creationId xmlns:p14="http://schemas.microsoft.com/office/powerpoint/2010/main" val="928878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Arial" charset="0"/>
                <a:ea typeface="+mn-ea"/>
                <a:cs typeface="+mn-cs"/>
              </a:rPr>
              <a:t>Fertility Awareness is the key to NFP.  Through a series of classes and one-to-one follow-up guidance, couples are taught to monitor and chart signs of fertility.  From those charts they can determine which rules they should apply depending on their pregnancy intentions. </a:t>
            </a:r>
          </a:p>
          <a:p>
            <a:endParaRPr lang="en-US" dirty="0"/>
          </a:p>
        </p:txBody>
      </p:sp>
      <p:sp>
        <p:nvSpPr>
          <p:cNvPr id="4" name="Slide Number Placeholder 3"/>
          <p:cNvSpPr>
            <a:spLocks noGrp="1"/>
          </p:cNvSpPr>
          <p:nvPr>
            <p:ph type="sldNum" sz="quarter" idx="5"/>
          </p:nvPr>
        </p:nvSpPr>
        <p:spPr/>
        <p:txBody>
          <a:bodyPr/>
          <a:lstStyle/>
          <a:p>
            <a:fld id="{1B0AA1D6-72C5-45C7-A1F3-DB8297E5BDD0}" type="slidenum">
              <a:rPr lang="en-US" smtClean="0"/>
              <a:t>7</a:t>
            </a:fld>
            <a:endParaRPr lang="en-US"/>
          </a:p>
        </p:txBody>
      </p:sp>
    </p:spTree>
    <p:extLst>
      <p:ext uri="{BB962C8B-B14F-4D97-AF65-F5344CB8AC3E}">
        <p14:creationId xmlns:p14="http://schemas.microsoft.com/office/powerpoint/2010/main" val="2849453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0AA1D6-72C5-45C7-A1F3-DB8297E5BDD0}" type="slidenum">
              <a:rPr lang="en-US" smtClean="0"/>
              <a:t>8</a:t>
            </a:fld>
            <a:endParaRPr lang="en-US"/>
          </a:p>
        </p:txBody>
      </p:sp>
    </p:spTree>
    <p:extLst>
      <p:ext uri="{BB962C8B-B14F-4D97-AF65-F5344CB8AC3E}">
        <p14:creationId xmlns:p14="http://schemas.microsoft.com/office/powerpoint/2010/main" val="2121183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0AA1D6-72C5-45C7-A1F3-DB8297E5BDD0}" type="slidenum">
              <a:rPr lang="en-US" smtClean="0"/>
              <a:t>9</a:t>
            </a:fld>
            <a:endParaRPr lang="en-US"/>
          </a:p>
        </p:txBody>
      </p:sp>
    </p:spTree>
    <p:extLst>
      <p:ext uri="{BB962C8B-B14F-4D97-AF65-F5344CB8AC3E}">
        <p14:creationId xmlns:p14="http://schemas.microsoft.com/office/powerpoint/2010/main" val="2140270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9874445D-81EE-4889-B5C9-25DB249BBB1C}" type="datetimeFigureOut">
              <a:rPr lang="en-US" smtClean="0"/>
              <a:t>2/10/22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9B16F4-068A-4CC6-AD11-722B8C414B92}" type="slidenum">
              <a:rPr lang="en-US" smtClean="0"/>
              <a:t>‹#›</a:t>
            </a:fld>
            <a:endParaRPr lang="en-US"/>
          </a:p>
        </p:txBody>
      </p:sp>
    </p:spTree>
    <p:extLst>
      <p:ext uri="{BB962C8B-B14F-4D97-AF65-F5344CB8AC3E}">
        <p14:creationId xmlns:p14="http://schemas.microsoft.com/office/powerpoint/2010/main" val="4194752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74445D-81EE-4889-B5C9-25DB249BBB1C}" type="datetimeFigureOut">
              <a:rPr lang="en-US" smtClean="0"/>
              <a:t>2/10/22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9B16F4-068A-4CC6-AD11-722B8C414B92}" type="slidenum">
              <a:rPr lang="en-US" smtClean="0"/>
              <a:t>‹#›</a:t>
            </a:fld>
            <a:endParaRPr lang="en-US"/>
          </a:p>
        </p:txBody>
      </p:sp>
    </p:spTree>
    <p:extLst>
      <p:ext uri="{BB962C8B-B14F-4D97-AF65-F5344CB8AC3E}">
        <p14:creationId xmlns:p14="http://schemas.microsoft.com/office/powerpoint/2010/main" val="1124033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74445D-81EE-4889-B5C9-25DB249BBB1C}" type="datetimeFigureOut">
              <a:rPr lang="en-US" smtClean="0"/>
              <a:t>2/10/22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9B16F4-068A-4CC6-AD11-722B8C414B92}" type="slidenum">
              <a:rPr lang="en-US" smtClean="0"/>
              <a:t>‹#›</a:t>
            </a:fld>
            <a:endParaRPr lang="en-US"/>
          </a:p>
        </p:txBody>
      </p:sp>
    </p:spTree>
    <p:extLst>
      <p:ext uri="{BB962C8B-B14F-4D97-AF65-F5344CB8AC3E}">
        <p14:creationId xmlns:p14="http://schemas.microsoft.com/office/powerpoint/2010/main" val="3646662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74445D-81EE-4889-B5C9-25DB249BBB1C}" type="datetimeFigureOut">
              <a:rPr lang="en-US" smtClean="0"/>
              <a:t>2/10/22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9B16F4-068A-4CC6-AD11-722B8C414B92}"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49764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74445D-81EE-4889-B5C9-25DB249BBB1C}" type="datetimeFigureOut">
              <a:rPr lang="en-US" smtClean="0"/>
              <a:t>2/10/22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9B16F4-068A-4CC6-AD11-722B8C414B92}" type="slidenum">
              <a:rPr lang="en-US" smtClean="0"/>
              <a:t>‹#›</a:t>
            </a:fld>
            <a:endParaRPr lang="en-US"/>
          </a:p>
        </p:txBody>
      </p:sp>
    </p:spTree>
    <p:extLst>
      <p:ext uri="{BB962C8B-B14F-4D97-AF65-F5344CB8AC3E}">
        <p14:creationId xmlns:p14="http://schemas.microsoft.com/office/powerpoint/2010/main" val="1488016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874445D-81EE-4889-B5C9-25DB249BBB1C}" type="datetimeFigureOut">
              <a:rPr lang="en-US" smtClean="0"/>
              <a:t>2/10/22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9B16F4-068A-4CC6-AD11-722B8C414B92}" type="slidenum">
              <a:rPr lang="en-US" smtClean="0"/>
              <a:t>‹#›</a:t>
            </a:fld>
            <a:endParaRPr lang="en-US"/>
          </a:p>
        </p:txBody>
      </p:sp>
    </p:spTree>
    <p:extLst>
      <p:ext uri="{BB962C8B-B14F-4D97-AF65-F5344CB8AC3E}">
        <p14:creationId xmlns:p14="http://schemas.microsoft.com/office/powerpoint/2010/main" val="3017487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874445D-81EE-4889-B5C9-25DB249BBB1C}" type="datetimeFigureOut">
              <a:rPr lang="en-US" smtClean="0"/>
              <a:t>2/10/22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9B16F4-068A-4CC6-AD11-722B8C414B92}" type="slidenum">
              <a:rPr lang="en-US" smtClean="0"/>
              <a:t>‹#›</a:t>
            </a:fld>
            <a:endParaRPr lang="en-US"/>
          </a:p>
        </p:txBody>
      </p:sp>
    </p:spTree>
    <p:extLst>
      <p:ext uri="{BB962C8B-B14F-4D97-AF65-F5344CB8AC3E}">
        <p14:creationId xmlns:p14="http://schemas.microsoft.com/office/powerpoint/2010/main" val="2301369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74445D-81EE-4889-B5C9-25DB249BBB1C}" type="datetimeFigureOut">
              <a:rPr lang="en-US" smtClean="0"/>
              <a:t>2/10/22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9B16F4-068A-4CC6-AD11-722B8C414B92}" type="slidenum">
              <a:rPr lang="en-US" smtClean="0"/>
              <a:t>‹#›</a:t>
            </a:fld>
            <a:endParaRPr lang="en-US"/>
          </a:p>
        </p:txBody>
      </p:sp>
    </p:spTree>
    <p:extLst>
      <p:ext uri="{BB962C8B-B14F-4D97-AF65-F5344CB8AC3E}">
        <p14:creationId xmlns:p14="http://schemas.microsoft.com/office/powerpoint/2010/main" val="969142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74445D-81EE-4889-B5C9-25DB249BBB1C}" type="datetimeFigureOut">
              <a:rPr lang="en-US" smtClean="0"/>
              <a:t>2/10/22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9B16F4-068A-4CC6-AD11-722B8C414B92}" type="slidenum">
              <a:rPr lang="en-US" smtClean="0"/>
              <a:t>‹#›</a:t>
            </a:fld>
            <a:endParaRPr lang="en-US"/>
          </a:p>
        </p:txBody>
      </p:sp>
    </p:spTree>
    <p:extLst>
      <p:ext uri="{BB962C8B-B14F-4D97-AF65-F5344CB8AC3E}">
        <p14:creationId xmlns:p14="http://schemas.microsoft.com/office/powerpoint/2010/main" val="111542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74445D-81EE-4889-B5C9-25DB249BBB1C}" type="datetimeFigureOut">
              <a:rPr lang="en-US" smtClean="0"/>
              <a:t>2/10/22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9B16F4-068A-4CC6-AD11-722B8C414B92}" type="slidenum">
              <a:rPr lang="en-US" smtClean="0"/>
              <a:t>‹#›</a:t>
            </a:fld>
            <a:endParaRPr lang="en-US"/>
          </a:p>
        </p:txBody>
      </p:sp>
    </p:spTree>
    <p:extLst>
      <p:ext uri="{BB962C8B-B14F-4D97-AF65-F5344CB8AC3E}">
        <p14:creationId xmlns:p14="http://schemas.microsoft.com/office/powerpoint/2010/main" val="447641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74445D-81EE-4889-B5C9-25DB249BBB1C}" type="datetimeFigureOut">
              <a:rPr lang="en-US" smtClean="0"/>
              <a:t>2/10/22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9B16F4-068A-4CC6-AD11-722B8C414B92}" type="slidenum">
              <a:rPr lang="en-US" smtClean="0"/>
              <a:t>‹#›</a:t>
            </a:fld>
            <a:endParaRPr lang="en-US"/>
          </a:p>
        </p:txBody>
      </p:sp>
    </p:spTree>
    <p:extLst>
      <p:ext uri="{BB962C8B-B14F-4D97-AF65-F5344CB8AC3E}">
        <p14:creationId xmlns:p14="http://schemas.microsoft.com/office/powerpoint/2010/main" val="132392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74445D-81EE-4889-B5C9-25DB249BBB1C}" type="datetimeFigureOut">
              <a:rPr lang="en-US" smtClean="0"/>
              <a:t>2/10/22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9B16F4-068A-4CC6-AD11-722B8C414B92}" type="slidenum">
              <a:rPr lang="en-US" smtClean="0"/>
              <a:t>‹#›</a:t>
            </a:fld>
            <a:endParaRPr lang="en-US"/>
          </a:p>
        </p:txBody>
      </p:sp>
    </p:spTree>
    <p:extLst>
      <p:ext uri="{BB962C8B-B14F-4D97-AF65-F5344CB8AC3E}">
        <p14:creationId xmlns:p14="http://schemas.microsoft.com/office/powerpoint/2010/main" val="1585036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74445D-81EE-4889-B5C9-25DB249BBB1C}" type="datetimeFigureOut">
              <a:rPr lang="en-US" smtClean="0"/>
              <a:t>2/10/22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9B16F4-068A-4CC6-AD11-722B8C414B92}" type="slidenum">
              <a:rPr lang="en-US" smtClean="0"/>
              <a:t>‹#›</a:t>
            </a:fld>
            <a:endParaRPr lang="en-US"/>
          </a:p>
        </p:txBody>
      </p:sp>
    </p:spTree>
    <p:extLst>
      <p:ext uri="{BB962C8B-B14F-4D97-AF65-F5344CB8AC3E}">
        <p14:creationId xmlns:p14="http://schemas.microsoft.com/office/powerpoint/2010/main" val="4080725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74445D-81EE-4889-B5C9-25DB249BBB1C}" type="datetimeFigureOut">
              <a:rPr lang="en-US" smtClean="0"/>
              <a:t>2/10/22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9B16F4-068A-4CC6-AD11-722B8C414B92}" type="slidenum">
              <a:rPr lang="en-US" smtClean="0"/>
              <a:t>‹#›</a:t>
            </a:fld>
            <a:endParaRPr lang="en-US"/>
          </a:p>
        </p:txBody>
      </p:sp>
    </p:spTree>
    <p:extLst>
      <p:ext uri="{BB962C8B-B14F-4D97-AF65-F5344CB8AC3E}">
        <p14:creationId xmlns:p14="http://schemas.microsoft.com/office/powerpoint/2010/main" val="270512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74445D-81EE-4889-B5C9-25DB249BBB1C}" type="datetimeFigureOut">
              <a:rPr lang="en-US" smtClean="0"/>
              <a:t>2/10/22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9B16F4-068A-4CC6-AD11-722B8C414B92}" type="slidenum">
              <a:rPr lang="en-US" smtClean="0"/>
              <a:t>‹#›</a:t>
            </a:fld>
            <a:endParaRPr lang="en-US"/>
          </a:p>
        </p:txBody>
      </p:sp>
    </p:spTree>
    <p:extLst>
      <p:ext uri="{BB962C8B-B14F-4D97-AF65-F5344CB8AC3E}">
        <p14:creationId xmlns:p14="http://schemas.microsoft.com/office/powerpoint/2010/main" val="2668257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74445D-81EE-4889-B5C9-25DB249BBB1C}" type="datetimeFigureOut">
              <a:rPr lang="en-US" smtClean="0"/>
              <a:t>2/10/22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9B16F4-068A-4CC6-AD11-722B8C414B92}" type="slidenum">
              <a:rPr lang="en-US" smtClean="0"/>
              <a:t>‹#›</a:t>
            </a:fld>
            <a:endParaRPr lang="en-US"/>
          </a:p>
        </p:txBody>
      </p:sp>
    </p:spTree>
    <p:extLst>
      <p:ext uri="{BB962C8B-B14F-4D97-AF65-F5344CB8AC3E}">
        <p14:creationId xmlns:p14="http://schemas.microsoft.com/office/powerpoint/2010/main" val="353854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74445D-81EE-4889-B5C9-25DB249BBB1C}" type="datetimeFigureOut">
              <a:rPr lang="en-US" smtClean="0"/>
              <a:t>2/10/22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9B16F4-068A-4CC6-AD11-722B8C414B92}" type="slidenum">
              <a:rPr lang="en-US" smtClean="0"/>
              <a:t>‹#›</a:t>
            </a:fld>
            <a:endParaRPr lang="en-US"/>
          </a:p>
        </p:txBody>
      </p:sp>
    </p:spTree>
    <p:extLst>
      <p:ext uri="{BB962C8B-B14F-4D97-AF65-F5344CB8AC3E}">
        <p14:creationId xmlns:p14="http://schemas.microsoft.com/office/powerpoint/2010/main" val="1132467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874445D-81EE-4889-B5C9-25DB249BBB1C}" type="datetimeFigureOut">
              <a:rPr lang="en-US" smtClean="0"/>
              <a:t>2/10/22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C89B16F4-068A-4CC6-AD11-722B8C414B92}" type="slidenum">
              <a:rPr lang="en-US" smtClean="0"/>
              <a:t>‹#›</a:t>
            </a:fld>
            <a:endParaRPr lang="en-US"/>
          </a:p>
        </p:txBody>
      </p:sp>
    </p:spTree>
    <p:extLst>
      <p:ext uri="{BB962C8B-B14F-4D97-AF65-F5344CB8AC3E}">
        <p14:creationId xmlns:p14="http://schemas.microsoft.com/office/powerpoint/2010/main" val="1699416086"/>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2.e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28.xml"/><Relationship Id="rId16"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6A87A-C236-4818-8A49-0B91EEBB1F4C}"/>
              </a:ext>
            </a:extLst>
          </p:cNvPr>
          <p:cNvSpPr>
            <a:spLocks noGrp="1"/>
          </p:cNvSpPr>
          <p:nvPr>
            <p:ph type="ctrTitle"/>
          </p:nvPr>
        </p:nvSpPr>
        <p:spPr>
          <a:xfrm>
            <a:off x="1374057" y="88672"/>
            <a:ext cx="9185787" cy="3421443"/>
          </a:xfrm>
        </p:spPr>
        <p:txBody>
          <a:bodyPr>
            <a:normAutofit/>
          </a:bodyPr>
          <a:lstStyle/>
          <a:p>
            <a:pPr algn="ctr"/>
            <a:r>
              <a:rPr lang="en-US" sz="7000" dirty="0"/>
              <a:t>Fertility Awareness </a:t>
            </a:r>
            <a:br>
              <a:rPr lang="en-US" sz="7000" dirty="0"/>
            </a:br>
            <a:r>
              <a:rPr lang="en-US" sz="7000" dirty="0"/>
              <a:t>and </a:t>
            </a:r>
            <a:br>
              <a:rPr lang="en-US" sz="7000" dirty="0"/>
            </a:br>
            <a:r>
              <a:rPr lang="en-US" sz="7000" dirty="0"/>
              <a:t>Natural Family Planning</a:t>
            </a:r>
          </a:p>
        </p:txBody>
      </p:sp>
      <p:pic>
        <p:nvPicPr>
          <p:cNvPr id="4" name="Picture 3">
            <a:extLst>
              <a:ext uri="{FF2B5EF4-FFF2-40B4-BE49-F238E27FC236}">
                <a16:creationId xmlns:a16="http://schemas.microsoft.com/office/drawing/2014/main" id="{F58F816B-8C20-48DC-8982-0181914480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6426" y="3429000"/>
            <a:ext cx="4346024" cy="2900970"/>
          </a:xfrm>
          <a:prstGeom prst="rect">
            <a:avLst/>
          </a:prstGeom>
        </p:spPr>
      </p:pic>
    </p:spTree>
    <p:extLst>
      <p:ext uri="{BB962C8B-B14F-4D97-AF65-F5344CB8AC3E}">
        <p14:creationId xmlns:p14="http://schemas.microsoft.com/office/powerpoint/2010/main" val="684500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1D784-BA3A-4418-BFE0-05BD7747E347}"/>
              </a:ext>
            </a:extLst>
          </p:cNvPr>
          <p:cNvSpPr>
            <a:spLocks noGrp="1"/>
          </p:cNvSpPr>
          <p:nvPr>
            <p:ph type="title"/>
          </p:nvPr>
        </p:nvSpPr>
        <p:spPr/>
        <p:txBody>
          <a:bodyPr/>
          <a:lstStyle/>
          <a:p>
            <a:pPr algn="ctr"/>
            <a:r>
              <a:rPr lang="en-US" dirty="0"/>
              <a:t>Reasons To Take A Class</a:t>
            </a:r>
          </a:p>
        </p:txBody>
      </p:sp>
      <p:sp>
        <p:nvSpPr>
          <p:cNvPr id="3" name="Content Placeholder 2">
            <a:extLst>
              <a:ext uri="{FF2B5EF4-FFF2-40B4-BE49-F238E27FC236}">
                <a16:creationId xmlns:a16="http://schemas.microsoft.com/office/drawing/2014/main" id="{7DC4E88E-2DDB-4226-BFCA-9B6B0C7600A9}"/>
              </a:ext>
            </a:extLst>
          </p:cNvPr>
          <p:cNvSpPr>
            <a:spLocks noGrp="1"/>
          </p:cNvSpPr>
          <p:nvPr>
            <p:ph idx="1"/>
          </p:nvPr>
        </p:nvSpPr>
        <p:spPr>
          <a:xfrm>
            <a:off x="838200" y="1825625"/>
            <a:ext cx="10515600" cy="1079500"/>
          </a:xfrm>
        </p:spPr>
        <p:txBody>
          <a:bodyPr/>
          <a:lstStyle/>
          <a:p>
            <a:pPr marL="514350" indent="-514350">
              <a:buFont typeface="+mj-lt"/>
              <a:buAutoNum type="arabicPeriod"/>
            </a:pPr>
            <a:r>
              <a:rPr lang="en-US" dirty="0"/>
              <a:t>Learn about reproductive health</a:t>
            </a:r>
          </a:p>
          <a:p>
            <a:pPr marL="514350" indent="-514350">
              <a:buFont typeface="+mj-lt"/>
              <a:buAutoNum type="arabicPeriod"/>
            </a:pPr>
            <a:r>
              <a:rPr lang="en-US" dirty="0"/>
              <a:t>Confirm your personal signs of fertility</a:t>
            </a:r>
          </a:p>
        </p:txBody>
      </p:sp>
      <p:sp>
        <p:nvSpPr>
          <p:cNvPr id="4" name="Title 1">
            <a:extLst>
              <a:ext uri="{FF2B5EF4-FFF2-40B4-BE49-F238E27FC236}">
                <a16:creationId xmlns:a16="http://schemas.microsoft.com/office/drawing/2014/main" id="{8C70FAC9-7BDD-49BE-96A5-F4BD4386AC44}"/>
              </a:ext>
            </a:extLst>
          </p:cNvPr>
          <p:cNvSpPr txBox="1">
            <a:spLocks/>
          </p:cNvSpPr>
          <p:nvPr/>
        </p:nvSpPr>
        <p:spPr>
          <a:xfrm>
            <a:off x="723900" y="30368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dirty="0"/>
              <a:t>Infertility</a:t>
            </a:r>
          </a:p>
        </p:txBody>
      </p:sp>
      <p:sp>
        <p:nvSpPr>
          <p:cNvPr id="5" name="Content Placeholder 2">
            <a:extLst>
              <a:ext uri="{FF2B5EF4-FFF2-40B4-BE49-F238E27FC236}">
                <a16:creationId xmlns:a16="http://schemas.microsoft.com/office/drawing/2014/main" id="{43E67FEE-D6EE-4E11-AE28-02112E3E96BE}"/>
              </a:ext>
            </a:extLst>
          </p:cNvPr>
          <p:cNvSpPr txBox="1">
            <a:spLocks/>
          </p:cNvSpPr>
          <p:nvPr/>
        </p:nvSpPr>
        <p:spPr>
          <a:xfrm>
            <a:off x="838200" y="4178300"/>
            <a:ext cx="10972800" cy="2241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a:t>1 in 6 couples experience subpar fertility</a:t>
            </a:r>
          </a:p>
          <a:p>
            <a:pPr marL="514350" indent="-514350">
              <a:buFont typeface="+mj-lt"/>
              <a:buAutoNum type="arabicPeriod"/>
            </a:pPr>
            <a:r>
              <a:rPr lang="en-US" dirty="0"/>
              <a:t>Inability to get pregnant (with frequent intercourse) for at least a year</a:t>
            </a:r>
          </a:p>
          <a:p>
            <a:pPr marL="514350" indent="-514350">
              <a:buFont typeface="+mj-lt"/>
              <a:buAutoNum type="arabicPeriod"/>
            </a:pPr>
            <a:r>
              <a:rPr lang="en-US" dirty="0"/>
              <a:t>10 – 18% of couples have trouble getting pregnant or having a successful delivery</a:t>
            </a:r>
          </a:p>
          <a:p>
            <a:pPr marL="514350" indent="-514350">
              <a:buFont typeface="+mj-lt"/>
              <a:buAutoNum type="arabicPeriod"/>
            </a:pPr>
            <a:endParaRPr lang="en-US" dirty="0"/>
          </a:p>
          <a:p>
            <a:pPr marL="514350" indent="-514350">
              <a:buFont typeface="+mj-lt"/>
              <a:buAutoNum type="arabicPeriod"/>
            </a:pPr>
            <a:endParaRPr lang="en-US" dirty="0"/>
          </a:p>
        </p:txBody>
      </p:sp>
      <p:sp>
        <p:nvSpPr>
          <p:cNvPr id="7" name="TextBox 6">
            <a:extLst>
              <a:ext uri="{FF2B5EF4-FFF2-40B4-BE49-F238E27FC236}">
                <a16:creationId xmlns:a16="http://schemas.microsoft.com/office/drawing/2014/main" id="{3280F269-6C7B-4832-840F-9FB7C8649667}"/>
              </a:ext>
            </a:extLst>
          </p:cNvPr>
          <p:cNvSpPr txBox="1"/>
          <p:nvPr/>
        </p:nvSpPr>
        <p:spPr>
          <a:xfrm>
            <a:off x="838200" y="6083955"/>
            <a:ext cx="6096000" cy="523220"/>
          </a:xfrm>
          <a:prstGeom prst="rect">
            <a:avLst/>
          </a:prstGeom>
          <a:noFill/>
        </p:spPr>
        <p:txBody>
          <a:bodyPr wrap="square">
            <a:spAutoFit/>
          </a:bodyPr>
          <a:lstStyle/>
          <a:p>
            <a:pPr algn="l"/>
            <a:r>
              <a:rPr lang="en-US" sz="2800" dirty="0"/>
              <a:t>4. ⬆ after age 30     ⬆⬆ after age 35</a:t>
            </a:r>
          </a:p>
        </p:txBody>
      </p:sp>
    </p:spTree>
    <p:extLst>
      <p:ext uri="{BB962C8B-B14F-4D97-AF65-F5344CB8AC3E}">
        <p14:creationId xmlns:p14="http://schemas.microsoft.com/office/powerpoint/2010/main" val="168678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F8EB-287D-40DE-8F05-7EE7C8D1A73D}"/>
              </a:ext>
            </a:extLst>
          </p:cNvPr>
          <p:cNvSpPr>
            <a:spLocks noGrp="1"/>
          </p:cNvSpPr>
          <p:nvPr>
            <p:ph type="title"/>
          </p:nvPr>
        </p:nvSpPr>
        <p:spPr/>
        <p:txBody>
          <a:bodyPr/>
          <a:lstStyle/>
          <a:p>
            <a:pPr algn="ctr"/>
            <a:r>
              <a:rPr lang="en-US" dirty="0"/>
              <a:t>Typical Cervical Fluid</a:t>
            </a:r>
          </a:p>
        </p:txBody>
      </p:sp>
      <p:pic>
        <p:nvPicPr>
          <p:cNvPr id="3" name="Picture 2">
            <a:extLst>
              <a:ext uri="{FF2B5EF4-FFF2-40B4-BE49-F238E27FC236}">
                <a16:creationId xmlns:a16="http://schemas.microsoft.com/office/drawing/2014/main" id="{E0143B34-E483-4885-BCBC-01944D284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3550" y="1578509"/>
            <a:ext cx="6184900" cy="5082641"/>
          </a:xfrm>
          <a:prstGeom prst="rect">
            <a:avLst/>
          </a:prstGeom>
        </p:spPr>
      </p:pic>
    </p:spTree>
    <p:extLst>
      <p:ext uri="{BB962C8B-B14F-4D97-AF65-F5344CB8AC3E}">
        <p14:creationId xmlns:p14="http://schemas.microsoft.com/office/powerpoint/2010/main" val="212294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0403F-E301-4BE6-BB8E-63E8D74C9BEC}"/>
              </a:ext>
            </a:extLst>
          </p:cNvPr>
          <p:cNvSpPr>
            <a:spLocks noGrp="1"/>
          </p:cNvSpPr>
          <p:nvPr>
            <p:ph type="title"/>
          </p:nvPr>
        </p:nvSpPr>
        <p:spPr/>
        <p:txBody>
          <a:bodyPr>
            <a:normAutofit fontScale="90000"/>
          </a:bodyPr>
          <a:lstStyle/>
          <a:p>
            <a:pPr algn="ctr"/>
            <a:r>
              <a:rPr lang="en-US" dirty="0"/>
              <a:t>Ovulation and the Role of Cervical Fluid</a:t>
            </a:r>
          </a:p>
        </p:txBody>
      </p:sp>
      <p:sp>
        <p:nvSpPr>
          <p:cNvPr id="3" name="Content Placeholder 2">
            <a:extLst>
              <a:ext uri="{FF2B5EF4-FFF2-40B4-BE49-F238E27FC236}">
                <a16:creationId xmlns:a16="http://schemas.microsoft.com/office/drawing/2014/main" id="{3363DCDA-7463-416A-90F8-BE51E65D17EA}"/>
              </a:ext>
            </a:extLst>
          </p:cNvPr>
          <p:cNvSpPr>
            <a:spLocks noGrp="1"/>
          </p:cNvSpPr>
          <p:nvPr>
            <p:ph idx="1"/>
          </p:nvPr>
        </p:nvSpPr>
        <p:spPr>
          <a:xfrm>
            <a:off x="1120000" y="1825626"/>
            <a:ext cx="10233800" cy="1731614"/>
          </a:xfrm>
        </p:spPr>
        <p:txBody>
          <a:bodyPr/>
          <a:lstStyle/>
          <a:p>
            <a:r>
              <a:rPr lang="en-US" dirty="0"/>
              <a:t>Ovulation is the release of an egg from the ovary.</a:t>
            </a:r>
          </a:p>
          <a:p>
            <a:r>
              <a:rPr lang="en-US" dirty="0"/>
              <a:t>It occurs on one day each cycle.</a:t>
            </a:r>
          </a:p>
          <a:p>
            <a:r>
              <a:rPr lang="en-US" dirty="0"/>
              <a:t>The egg lives only 12 to 24 hours.</a:t>
            </a:r>
          </a:p>
        </p:txBody>
      </p:sp>
      <p:sp>
        <p:nvSpPr>
          <p:cNvPr id="4" name="TextBox 3">
            <a:extLst>
              <a:ext uri="{FF2B5EF4-FFF2-40B4-BE49-F238E27FC236}">
                <a16:creationId xmlns:a16="http://schemas.microsoft.com/office/drawing/2014/main" id="{1CB55D3D-9884-4349-A69F-AAB0411F96D0}"/>
              </a:ext>
            </a:extLst>
          </p:cNvPr>
          <p:cNvSpPr txBox="1"/>
          <p:nvPr/>
        </p:nvSpPr>
        <p:spPr>
          <a:xfrm>
            <a:off x="1120000" y="5200050"/>
            <a:ext cx="8743950"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a:t>Sperm need cervical fluid to survive.</a:t>
            </a:r>
          </a:p>
          <a:p>
            <a:pPr marL="457200" indent="-457200">
              <a:buFont typeface="Arial" panose="020B0604020202020204" pitchFamily="34" charset="0"/>
              <a:buChar char="•"/>
            </a:pPr>
            <a:r>
              <a:rPr lang="en-US" sz="2800" dirty="0"/>
              <a:t>Without it they would die within hours.</a:t>
            </a:r>
          </a:p>
          <a:p>
            <a:pPr marL="457200" indent="-457200">
              <a:buFont typeface="Arial" panose="020B0604020202020204" pitchFamily="34" charset="0"/>
              <a:buChar char="•"/>
            </a:pPr>
            <a:r>
              <a:rPr lang="en-US" sz="2800" dirty="0"/>
              <a:t>With good cervical fluid, sperm can live 3 to 5 days</a:t>
            </a:r>
            <a:r>
              <a:rPr lang="en-US" dirty="0"/>
              <a:t>.</a:t>
            </a:r>
          </a:p>
        </p:txBody>
      </p:sp>
      <p:sp>
        <p:nvSpPr>
          <p:cNvPr id="5" name="Title 1">
            <a:extLst>
              <a:ext uri="{FF2B5EF4-FFF2-40B4-BE49-F238E27FC236}">
                <a16:creationId xmlns:a16="http://schemas.microsoft.com/office/drawing/2014/main" id="{7BCDE2A5-FE29-4B30-AA83-4FDC4EE90047}"/>
              </a:ext>
            </a:extLst>
          </p:cNvPr>
          <p:cNvSpPr txBox="1">
            <a:spLocks/>
          </p:cNvSpPr>
          <p:nvPr/>
        </p:nvSpPr>
        <p:spPr>
          <a:xfrm>
            <a:off x="838200" y="3905250"/>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dirty="0"/>
              <a:t>Sperm</a:t>
            </a:r>
          </a:p>
        </p:txBody>
      </p:sp>
    </p:spTree>
    <p:extLst>
      <p:ext uri="{BB962C8B-B14F-4D97-AF65-F5344CB8AC3E}">
        <p14:creationId xmlns:p14="http://schemas.microsoft.com/office/powerpoint/2010/main" val="413724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78EE-56DC-45B8-9626-D9F0420A2CFD}"/>
              </a:ext>
            </a:extLst>
          </p:cNvPr>
          <p:cNvSpPr>
            <a:spLocks noGrp="1"/>
          </p:cNvSpPr>
          <p:nvPr>
            <p:ph type="title"/>
          </p:nvPr>
        </p:nvSpPr>
        <p:spPr/>
        <p:txBody>
          <a:bodyPr/>
          <a:lstStyle/>
          <a:p>
            <a:pPr algn="ctr"/>
            <a:r>
              <a:rPr lang="en-US" dirty="0"/>
              <a:t>Typical Temperature Pattern</a:t>
            </a:r>
          </a:p>
        </p:txBody>
      </p:sp>
      <p:pic>
        <p:nvPicPr>
          <p:cNvPr id="4" name="Picture 3">
            <a:extLst>
              <a:ext uri="{FF2B5EF4-FFF2-40B4-BE49-F238E27FC236}">
                <a16:creationId xmlns:a16="http://schemas.microsoft.com/office/drawing/2014/main" id="{04A99830-6AD8-4593-90D2-F4B7E32FD68F}"/>
              </a:ext>
            </a:extLst>
          </p:cNvPr>
          <p:cNvPicPr>
            <a:picLocks noChangeAspect="1"/>
          </p:cNvPicPr>
          <p:nvPr/>
        </p:nvPicPr>
        <p:blipFill rotWithShape="1">
          <a:blip r:embed="rId3">
            <a:extLst>
              <a:ext uri="{28A0092B-C50C-407E-A947-70E740481C1C}">
                <a14:useLocalDpi xmlns:a14="http://schemas.microsoft.com/office/drawing/2010/main" val="0"/>
              </a:ext>
            </a:extLst>
          </a:blip>
          <a:srcRect t="1" b="20587"/>
          <a:stretch/>
        </p:blipFill>
        <p:spPr>
          <a:xfrm>
            <a:off x="2070100" y="1870601"/>
            <a:ext cx="7918450" cy="4172901"/>
          </a:xfrm>
          <a:prstGeom prst="rect">
            <a:avLst/>
          </a:prstGeom>
        </p:spPr>
      </p:pic>
    </p:spTree>
    <p:extLst>
      <p:ext uri="{BB962C8B-B14F-4D97-AF65-F5344CB8AC3E}">
        <p14:creationId xmlns:p14="http://schemas.microsoft.com/office/powerpoint/2010/main" val="226691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78EE-56DC-45B8-9626-D9F0420A2CFD}"/>
              </a:ext>
            </a:extLst>
          </p:cNvPr>
          <p:cNvSpPr>
            <a:spLocks noGrp="1"/>
          </p:cNvSpPr>
          <p:nvPr>
            <p:ph type="title"/>
          </p:nvPr>
        </p:nvSpPr>
        <p:spPr/>
        <p:txBody>
          <a:bodyPr/>
          <a:lstStyle/>
          <a:p>
            <a:pPr algn="ctr"/>
            <a:r>
              <a:rPr lang="en-US" dirty="0"/>
              <a:t>Check Your Temperature Pattern</a:t>
            </a:r>
          </a:p>
        </p:txBody>
      </p:sp>
      <p:pic>
        <p:nvPicPr>
          <p:cNvPr id="5" name="Picture 4">
            <a:extLst>
              <a:ext uri="{FF2B5EF4-FFF2-40B4-BE49-F238E27FC236}">
                <a16:creationId xmlns:a16="http://schemas.microsoft.com/office/drawing/2014/main" id="{9A61EEAB-268C-49FA-8E2D-26B0901EE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4324" y="1521084"/>
            <a:ext cx="8959502" cy="4085869"/>
          </a:xfrm>
          <a:prstGeom prst="rect">
            <a:avLst/>
          </a:prstGeom>
        </p:spPr>
      </p:pic>
      <p:sp>
        <p:nvSpPr>
          <p:cNvPr id="3" name="TextBox 2">
            <a:extLst>
              <a:ext uri="{FF2B5EF4-FFF2-40B4-BE49-F238E27FC236}">
                <a16:creationId xmlns:a16="http://schemas.microsoft.com/office/drawing/2014/main" id="{71D271B6-A2B4-4BC2-A03D-84244C6E1580}"/>
              </a:ext>
            </a:extLst>
          </p:cNvPr>
          <p:cNvSpPr txBox="1"/>
          <p:nvPr/>
        </p:nvSpPr>
        <p:spPr>
          <a:xfrm>
            <a:off x="3048000" y="5969655"/>
            <a:ext cx="6096000" cy="523220"/>
          </a:xfrm>
          <a:prstGeom prst="rect">
            <a:avLst/>
          </a:prstGeom>
          <a:noFill/>
        </p:spPr>
        <p:txBody>
          <a:bodyPr wrap="square" rtlCol="0">
            <a:spAutoFit/>
          </a:bodyPr>
          <a:lstStyle/>
          <a:p>
            <a:r>
              <a:rPr lang="en-US" sz="2800" dirty="0"/>
              <a:t>Do you have at least 10 high temps?</a:t>
            </a:r>
          </a:p>
        </p:txBody>
      </p:sp>
    </p:spTree>
    <p:extLst>
      <p:ext uri="{BB962C8B-B14F-4D97-AF65-F5344CB8AC3E}">
        <p14:creationId xmlns:p14="http://schemas.microsoft.com/office/powerpoint/2010/main" val="298366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78EE-56DC-45B8-9626-D9F0420A2CFD}"/>
              </a:ext>
            </a:extLst>
          </p:cNvPr>
          <p:cNvSpPr>
            <a:spLocks noGrp="1"/>
          </p:cNvSpPr>
          <p:nvPr>
            <p:ph type="title"/>
          </p:nvPr>
        </p:nvSpPr>
        <p:spPr/>
        <p:txBody>
          <a:bodyPr/>
          <a:lstStyle/>
          <a:p>
            <a:pPr algn="ctr"/>
            <a:r>
              <a:rPr lang="en-US" dirty="0"/>
              <a:t>Hormones</a:t>
            </a:r>
          </a:p>
        </p:txBody>
      </p:sp>
      <p:pic>
        <p:nvPicPr>
          <p:cNvPr id="5" name="Picture 4">
            <a:extLst>
              <a:ext uri="{FF2B5EF4-FFF2-40B4-BE49-F238E27FC236}">
                <a16:creationId xmlns:a16="http://schemas.microsoft.com/office/drawing/2014/main" id="{0D3B58BD-6219-4D6A-AEDB-2990E45CF713}"/>
              </a:ext>
            </a:extLst>
          </p:cNvPr>
          <p:cNvPicPr>
            <a:picLocks noChangeAspect="1"/>
          </p:cNvPicPr>
          <p:nvPr/>
        </p:nvPicPr>
        <p:blipFill rotWithShape="1">
          <a:blip r:embed="rId3">
            <a:extLst>
              <a:ext uri="{28A0092B-C50C-407E-A947-70E740481C1C}">
                <a14:useLocalDpi xmlns:a14="http://schemas.microsoft.com/office/drawing/2010/main" val="0"/>
              </a:ext>
            </a:extLst>
          </a:blip>
          <a:srcRect t="10511" b="43309"/>
          <a:stretch/>
        </p:blipFill>
        <p:spPr>
          <a:xfrm>
            <a:off x="2553627" y="1447174"/>
            <a:ext cx="7390219" cy="2514711"/>
          </a:xfrm>
          <a:prstGeom prst="rect">
            <a:avLst/>
          </a:prstGeom>
        </p:spPr>
      </p:pic>
      <p:pic>
        <p:nvPicPr>
          <p:cNvPr id="6" name="Picture 5">
            <a:extLst>
              <a:ext uri="{FF2B5EF4-FFF2-40B4-BE49-F238E27FC236}">
                <a16:creationId xmlns:a16="http://schemas.microsoft.com/office/drawing/2014/main" id="{09D039CD-7404-474C-BD3B-F0696FE853DD}"/>
              </a:ext>
            </a:extLst>
          </p:cNvPr>
          <p:cNvPicPr>
            <a:picLocks noChangeAspect="1"/>
          </p:cNvPicPr>
          <p:nvPr/>
        </p:nvPicPr>
        <p:blipFill rotWithShape="1">
          <a:blip r:embed="rId3">
            <a:extLst>
              <a:ext uri="{28A0092B-C50C-407E-A947-70E740481C1C}">
                <a14:useLocalDpi xmlns:a14="http://schemas.microsoft.com/office/drawing/2010/main" val="0"/>
              </a:ext>
            </a:extLst>
          </a:blip>
          <a:srcRect t="55273" b="3980"/>
          <a:stretch/>
        </p:blipFill>
        <p:spPr>
          <a:xfrm>
            <a:off x="2553627" y="4386076"/>
            <a:ext cx="7366033" cy="2211574"/>
          </a:xfrm>
          <a:prstGeom prst="rect">
            <a:avLst/>
          </a:prstGeom>
        </p:spPr>
      </p:pic>
    </p:spTree>
    <p:extLst>
      <p:ext uri="{BB962C8B-B14F-4D97-AF65-F5344CB8AC3E}">
        <p14:creationId xmlns:p14="http://schemas.microsoft.com/office/powerpoint/2010/main" val="181592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78EE-56DC-45B8-9626-D9F0420A2CFD}"/>
              </a:ext>
            </a:extLst>
          </p:cNvPr>
          <p:cNvSpPr>
            <a:spLocks noGrp="1"/>
          </p:cNvSpPr>
          <p:nvPr>
            <p:ph type="title"/>
          </p:nvPr>
        </p:nvSpPr>
        <p:spPr/>
        <p:txBody>
          <a:bodyPr/>
          <a:lstStyle/>
          <a:p>
            <a:pPr algn="ctr"/>
            <a:r>
              <a:rPr lang="en-US" dirty="0"/>
              <a:t>Typical </a:t>
            </a:r>
            <a:r>
              <a:rPr lang="en-US" dirty="0" err="1"/>
              <a:t>Sympto</a:t>
            </a:r>
            <a:r>
              <a:rPr lang="en-US" dirty="0"/>
              <a:t>-Thermal Chart</a:t>
            </a:r>
          </a:p>
        </p:txBody>
      </p:sp>
      <p:pic>
        <p:nvPicPr>
          <p:cNvPr id="7" name="Picture 6">
            <a:extLst>
              <a:ext uri="{FF2B5EF4-FFF2-40B4-BE49-F238E27FC236}">
                <a16:creationId xmlns:a16="http://schemas.microsoft.com/office/drawing/2014/main" id="{DBFB3EED-A882-4386-9D87-BB51BD189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5826" y="1615040"/>
            <a:ext cx="7860347" cy="4663263"/>
          </a:xfrm>
          <a:prstGeom prst="rect">
            <a:avLst/>
          </a:prstGeom>
        </p:spPr>
      </p:pic>
    </p:spTree>
    <p:extLst>
      <p:ext uri="{BB962C8B-B14F-4D97-AF65-F5344CB8AC3E}">
        <p14:creationId xmlns:p14="http://schemas.microsoft.com/office/powerpoint/2010/main" val="4032566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78EE-56DC-45B8-9626-D9F0420A2CFD}"/>
              </a:ext>
            </a:extLst>
          </p:cNvPr>
          <p:cNvSpPr>
            <a:spLocks noGrp="1"/>
          </p:cNvSpPr>
          <p:nvPr>
            <p:ph type="title"/>
          </p:nvPr>
        </p:nvSpPr>
        <p:spPr/>
        <p:txBody>
          <a:bodyPr/>
          <a:lstStyle/>
          <a:p>
            <a:pPr algn="ctr"/>
            <a:r>
              <a:rPr lang="en-US" dirty="0"/>
              <a:t>Tools for S-T Method</a:t>
            </a:r>
          </a:p>
        </p:txBody>
      </p:sp>
      <p:pic>
        <p:nvPicPr>
          <p:cNvPr id="4" name="Picture 3">
            <a:extLst>
              <a:ext uri="{FF2B5EF4-FFF2-40B4-BE49-F238E27FC236}">
                <a16:creationId xmlns:a16="http://schemas.microsoft.com/office/drawing/2014/main" id="{125CF06C-12B3-49CC-BEB0-31A72D44D6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9358" y="2360987"/>
            <a:ext cx="4580541" cy="4382616"/>
          </a:xfrm>
          <a:prstGeom prst="rect">
            <a:avLst/>
          </a:prstGeom>
        </p:spPr>
      </p:pic>
      <p:pic>
        <p:nvPicPr>
          <p:cNvPr id="6" name="Picture 5">
            <a:extLst>
              <a:ext uri="{FF2B5EF4-FFF2-40B4-BE49-F238E27FC236}">
                <a16:creationId xmlns:a16="http://schemas.microsoft.com/office/drawing/2014/main" id="{84592C34-6747-4CC3-8674-05826433B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0" y="2398202"/>
            <a:ext cx="1187452" cy="1129053"/>
          </a:xfrm>
          <a:prstGeom prst="rect">
            <a:avLst/>
          </a:prstGeom>
        </p:spPr>
      </p:pic>
      <p:sp>
        <p:nvSpPr>
          <p:cNvPr id="3" name="TextBox 2">
            <a:extLst>
              <a:ext uri="{FF2B5EF4-FFF2-40B4-BE49-F238E27FC236}">
                <a16:creationId xmlns:a16="http://schemas.microsoft.com/office/drawing/2014/main" id="{03CCDDFE-3434-410D-80DD-A5AC92999852}"/>
              </a:ext>
            </a:extLst>
          </p:cNvPr>
          <p:cNvSpPr txBox="1"/>
          <p:nvPr/>
        </p:nvSpPr>
        <p:spPr>
          <a:xfrm>
            <a:off x="152400" y="3618497"/>
            <a:ext cx="2247900" cy="523220"/>
          </a:xfrm>
          <a:prstGeom prst="rect">
            <a:avLst/>
          </a:prstGeom>
          <a:noFill/>
        </p:spPr>
        <p:txBody>
          <a:bodyPr wrap="square" rtlCol="0">
            <a:spAutoFit/>
          </a:bodyPr>
          <a:lstStyle/>
          <a:p>
            <a:r>
              <a:rPr lang="en-US" sz="2800" dirty="0" err="1"/>
              <a:t>Kindara</a:t>
            </a:r>
            <a:r>
              <a:rPr lang="en-US" sz="2800" dirty="0"/>
              <a:t> APP</a:t>
            </a:r>
          </a:p>
        </p:txBody>
      </p:sp>
      <p:pic>
        <p:nvPicPr>
          <p:cNvPr id="8" name="Picture 7">
            <a:extLst>
              <a:ext uri="{FF2B5EF4-FFF2-40B4-BE49-F238E27FC236}">
                <a16:creationId xmlns:a16="http://schemas.microsoft.com/office/drawing/2014/main" id="{35CB7CBE-F793-437F-99E3-3159845F76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6300" y="1760467"/>
            <a:ext cx="3219450" cy="4762500"/>
          </a:xfrm>
          <a:prstGeom prst="rect">
            <a:avLst/>
          </a:prstGeom>
        </p:spPr>
      </p:pic>
    </p:spTree>
    <p:extLst>
      <p:ext uri="{BB962C8B-B14F-4D97-AF65-F5344CB8AC3E}">
        <p14:creationId xmlns:p14="http://schemas.microsoft.com/office/powerpoint/2010/main" val="1337882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78EE-56DC-45B8-9626-D9F0420A2CFD}"/>
              </a:ext>
            </a:extLst>
          </p:cNvPr>
          <p:cNvSpPr>
            <a:spLocks noGrp="1"/>
          </p:cNvSpPr>
          <p:nvPr>
            <p:ph type="title"/>
          </p:nvPr>
        </p:nvSpPr>
        <p:spPr/>
        <p:txBody>
          <a:bodyPr/>
          <a:lstStyle/>
          <a:p>
            <a:pPr algn="ctr"/>
            <a:r>
              <a:rPr lang="en-US" dirty="0"/>
              <a:t>Ovulation Method Chart</a:t>
            </a:r>
          </a:p>
        </p:txBody>
      </p:sp>
      <p:graphicFrame>
        <p:nvGraphicFramePr>
          <p:cNvPr id="4" name="Object 2">
            <a:extLst>
              <a:ext uri="{FF2B5EF4-FFF2-40B4-BE49-F238E27FC236}">
                <a16:creationId xmlns:a16="http://schemas.microsoft.com/office/drawing/2014/main" id="{DDCB7107-4572-43D3-8A18-FCF743B03090}"/>
              </a:ext>
            </a:extLst>
          </p:cNvPr>
          <p:cNvGraphicFramePr>
            <a:graphicFrameLocks noChangeAspect="1"/>
          </p:cNvGraphicFramePr>
          <p:nvPr>
            <p:extLst>
              <p:ext uri="{D42A27DB-BD31-4B8C-83A1-F6EECF244321}">
                <p14:modId xmlns:p14="http://schemas.microsoft.com/office/powerpoint/2010/main" val="4093851243"/>
              </p:ext>
            </p:extLst>
          </p:nvPr>
        </p:nvGraphicFramePr>
        <p:xfrm>
          <a:off x="2417135" y="1690688"/>
          <a:ext cx="7357729" cy="4922872"/>
        </p:xfrm>
        <a:graphic>
          <a:graphicData uri="http://schemas.openxmlformats.org/presentationml/2006/ole">
            <mc:AlternateContent xmlns:mc="http://schemas.openxmlformats.org/markup-compatibility/2006">
              <mc:Choice xmlns:v="urn:schemas-microsoft-com:vml" Requires="v">
                <p:oleObj spid="_x0000_s2085" name="Slide" r:id="rId4" imgW="4572180" imgH="3429001" progId="PowerPoint.Slide.8">
                  <p:embed/>
                </p:oleObj>
              </mc:Choice>
              <mc:Fallback>
                <p:oleObj name="Slide" r:id="rId4" imgW="4572180" imgH="3429001" progId="PowerPoint.Slide.8">
                  <p:embed/>
                  <p:pic>
                    <p:nvPicPr>
                      <p:cNvPr id="14541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7135" y="1690688"/>
                        <a:ext cx="7357729" cy="4922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096257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78EE-56DC-45B8-9626-D9F0420A2CFD}"/>
              </a:ext>
            </a:extLst>
          </p:cNvPr>
          <p:cNvSpPr>
            <a:spLocks noGrp="1"/>
          </p:cNvSpPr>
          <p:nvPr>
            <p:ph type="title"/>
          </p:nvPr>
        </p:nvSpPr>
        <p:spPr/>
        <p:txBody>
          <a:bodyPr/>
          <a:lstStyle/>
          <a:p>
            <a:pPr algn="ctr"/>
            <a:r>
              <a:rPr lang="en-US" dirty="0"/>
              <a:t>Achieving Pregnancy</a:t>
            </a:r>
          </a:p>
        </p:txBody>
      </p:sp>
      <p:pic>
        <p:nvPicPr>
          <p:cNvPr id="5" name="Picture 33" descr="MPj03168500000[1]">
            <a:extLst>
              <a:ext uri="{FF2B5EF4-FFF2-40B4-BE49-F238E27FC236}">
                <a16:creationId xmlns:a16="http://schemas.microsoft.com/office/drawing/2014/main" id="{79DD28E1-E485-4EAA-B4B6-53141D2A193F}"/>
              </a:ext>
            </a:extLst>
          </p:cNvPr>
          <p:cNvPicPr>
            <a:picLocks noChangeAspect="1" noChangeArrowheads="1"/>
          </p:cNvPicPr>
          <p:nvPr/>
        </p:nvPicPr>
        <p:blipFill>
          <a:blip r:embed="rId3" cstate="print"/>
          <a:srcRect/>
          <a:stretch>
            <a:fillRect/>
          </a:stretch>
        </p:blipFill>
        <p:spPr bwMode="auto">
          <a:xfrm>
            <a:off x="7936392" y="3597275"/>
            <a:ext cx="1882775" cy="2874963"/>
          </a:xfrm>
          <a:prstGeom prst="rect">
            <a:avLst/>
          </a:prstGeom>
          <a:ln>
            <a:noFill/>
          </a:ln>
          <a:effectLst>
            <a:outerShdw blurRad="292100" dist="139700" dir="2700000" algn="tl" rotWithShape="0">
              <a:srgbClr val="333333">
                <a:alpha val="65000"/>
              </a:srgbClr>
            </a:outerShdw>
            <a:softEdge rad="31750"/>
          </a:effectLst>
        </p:spPr>
      </p:pic>
      <p:pic>
        <p:nvPicPr>
          <p:cNvPr id="6" name="Picture 28" descr="MPj04096070000[1]">
            <a:extLst>
              <a:ext uri="{FF2B5EF4-FFF2-40B4-BE49-F238E27FC236}">
                <a16:creationId xmlns:a16="http://schemas.microsoft.com/office/drawing/2014/main" id="{CBAA66E5-772A-42DF-A461-2B4F16F97457}"/>
              </a:ext>
            </a:extLst>
          </p:cNvPr>
          <p:cNvPicPr>
            <a:picLocks noChangeAspect="1" noChangeArrowheads="1"/>
          </p:cNvPicPr>
          <p:nvPr/>
        </p:nvPicPr>
        <p:blipFill>
          <a:blip r:embed="rId4" cstate="print"/>
          <a:srcRect/>
          <a:stretch>
            <a:fillRect/>
          </a:stretch>
        </p:blipFill>
        <p:spPr bwMode="auto">
          <a:xfrm>
            <a:off x="5208588" y="4622800"/>
            <a:ext cx="3233737" cy="2162175"/>
          </a:xfrm>
          <a:prstGeom prst="rect">
            <a:avLst/>
          </a:prstGeom>
          <a:ln>
            <a:noFill/>
          </a:ln>
          <a:effectLst>
            <a:outerShdw blurRad="292100" dist="139700" dir="2700000" algn="tl" rotWithShape="0">
              <a:srgbClr val="333333">
                <a:alpha val="65000"/>
              </a:srgbClr>
            </a:outerShdw>
            <a:softEdge rad="31750"/>
          </a:effectLst>
        </p:spPr>
      </p:pic>
      <p:pic>
        <p:nvPicPr>
          <p:cNvPr id="7" name="Picture 24" descr="MPj03863670000[1]">
            <a:extLst>
              <a:ext uri="{FF2B5EF4-FFF2-40B4-BE49-F238E27FC236}">
                <a16:creationId xmlns:a16="http://schemas.microsoft.com/office/drawing/2014/main" id="{FD9A2788-C29A-4A25-8128-70E92EC92A15}"/>
              </a:ext>
            </a:extLst>
          </p:cNvPr>
          <p:cNvPicPr>
            <a:picLocks noChangeAspect="1" noChangeArrowheads="1"/>
          </p:cNvPicPr>
          <p:nvPr/>
        </p:nvPicPr>
        <p:blipFill>
          <a:blip r:embed="rId5" cstate="print"/>
          <a:srcRect/>
          <a:stretch>
            <a:fillRect/>
          </a:stretch>
        </p:blipFill>
        <p:spPr bwMode="auto">
          <a:xfrm>
            <a:off x="2116138" y="1385888"/>
            <a:ext cx="3422650" cy="5160962"/>
          </a:xfrm>
          <a:prstGeom prst="rect">
            <a:avLst/>
          </a:prstGeom>
          <a:ln>
            <a:noFill/>
          </a:ln>
          <a:effectLst>
            <a:outerShdw blurRad="292100" dist="139700" dir="2700000" algn="tl" rotWithShape="0">
              <a:srgbClr val="333333">
                <a:alpha val="65000"/>
              </a:srgbClr>
            </a:outerShdw>
            <a:softEdge rad="31750"/>
          </a:effectLst>
        </p:spPr>
      </p:pic>
      <p:pic>
        <p:nvPicPr>
          <p:cNvPr id="8" name="Picture 26" descr="MPj04021680000[1]">
            <a:extLst>
              <a:ext uri="{FF2B5EF4-FFF2-40B4-BE49-F238E27FC236}">
                <a16:creationId xmlns:a16="http://schemas.microsoft.com/office/drawing/2014/main" id="{F135715B-3714-48F9-90AA-B27F325DD04B}"/>
              </a:ext>
            </a:extLst>
          </p:cNvPr>
          <p:cNvPicPr>
            <a:picLocks noChangeAspect="1" noChangeArrowheads="1"/>
          </p:cNvPicPr>
          <p:nvPr/>
        </p:nvPicPr>
        <p:blipFill>
          <a:blip r:embed="rId6" cstate="print"/>
          <a:srcRect/>
          <a:stretch>
            <a:fillRect/>
          </a:stretch>
        </p:blipFill>
        <p:spPr bwMode="auto">
          <a:xfrm>
            <a:off x="6445250" y="3752850"/>
            <a:ext cx="1500188" cy="1000125"/>
          </a:xfrm>
          <a:prstGeom prst="rect">
            <a:avLst/>
          </a:prstGeom>
          <a:ln>
            <a:noFill/>
          </a:ln>
          <a:effectLst>
            <a:outerShdw blurRad="292100" dist="139700" dir="2700000" algn="tl" rotWithShape="0">
              <a:srgbClr val="333333">
                <a:alpha val="65000"/>
              </a:srgbClr>
            </a:outerShdw>
            <a:softEdge rad="31750"/>
          </a:effectLst>
        </p:spPr>
      </p:pic>
      <p:pic>
        <p:nvPicPr>
          <p:cNvPr id="9" name="Picture 27" descr="MPj04074160000[1]">
            <a:extLst>
              <a:ext uri="{FF2B5EF4-FFF2-40B4-BE49-F238E27FC236}">
                <a16:creationId xmlns:a16="http://schemas.microsoft.com/office/drawing/2014/main" id="{2321D499-A656-4B19-B152-84700D12F25C}"/>
              </a:ext>
            </a:extLst>
          </p:cNvPr>
          <p:cNvPicPr>
            <a:picLocks noChangeAspect="1" noChangeArrowheads="1"/>
          </p:cNvPicPr>
          <p:nvPr/>
        </p:nvPicPr>
        <p:blipFill>
          <a:blip r:embed="rId7" cstate="print"/>
          <a:srcRect/>
          <a:stretch>
            <a:fillRect/>
          </a:stretch>
        </p:blipFill>
        <p:spPr bwMode="auto">
          <a:xfrm>
            <a:off x="4751388" y="1431925"/>
            <a:ext cx="1189037" cy="1782763"/>
          </a:xfrm>
          <a:prstGeom prst="rect">
            <a:avLst/>
          </a:prstGeom>
          <a:ln>
            <a:noFill/>
          </a:ln>
          <a:effectLst>
            <a:outerShdw blurRad="292100" dist="139700" dir="2700000" algn="tl" rotWithShape="0">
              <a:srgbClr val="333333">
                <a:alpha val="65000"/>
              </a:srgbClr>
            </a:outerShdw>
            <a:softEdge rad="31750"/>
          </a:effectLst>
        </p:spPr>
      </p:pic>
      <p:pic>
        <p:nvPicPr>
          <p:cNvPr id="10" name="Picture 30" descr="MPj04089790000[1]">
            <a:extLst>
              <a:ext uri="{FF2B5EF4-FFF2-40B4-BE49-F238E27FC236}">
                <a16:creationId xmlns:a16="http://schemas.microsoft.com/office/drawing/2014/main" id="{7239E07F-1ED0-460F-8B30-F6EF86A44CAE}"/>
              </a:ext>
            </a:extLst>
          </p:cNvPr>
          <p:cNvPicPr>
            <a:picLocks noChangeAspect="1" noChangeArrowheads="1"/>
          </p:cNvPicPr>
          <p:nvPr/>
        </p:nvPicPr>
        <p:blipFill>
          <a:blip r:embed="rId8" cstate="print"/>
          <a:srcRect/>
          <a:stretch>
            <a:fillRect/>
          </a:stretch>
        </p:blipFill>
        <p:spPr bwMode="auto">
          <a:xfrm>
            <a:off x="5900738" y="1422400"/>
            <a:ext cx="3792537" cy="2530475"/>
          </a:xfrm>
          <a:prstGeom prst="rect">
            <a:avLst/>
          </a:prstGeom>
          <a:ln>
            <a:noFill/>
          </a:ln>
          <a:effectLst>
            <a:outerShdw blurRad="292100" dist="139700" dir="2700000" algn="tl" rotWithShape="0">
              <a:srgbClr val="333333">
                <a:alpha val="65000"/>
              </a:srgbClr>
            </a:outerShdw>
            <a:softEdge rad="31750"/>
          </a:effectLst>
        </p:spPr>
      </p:pic>
      <p:pic>
        <p:nvPicPr>
          <p:cNvPr id="11" name="Picture 29" descr="MPj04093600000[1]">
            <a:extLst>
              <a:ext uri="{FF2B5EF4-FFF2-40B4-BE49-F238E27FC236}">
                <a16:creationId xmlns:a16="http://schemas.microsoft.com/office/drawing/2014/main" id="{3833A7B9-15C4-4F41-9D51-03AC02F19E6F}"/>
              </a:ext>
            </a:extLst>
          </p:cNvPr>
          <p:cNvPicPr>
            <a:picLocks noChangeAspect="1" noChangeArrowheads="1"/>
          </p:cNvPicPr>
          <p:nvPr/>
        </p:nvPicPr>
        <p:blipFill>
          <a:blip r:embed="rId9" cstate="print"/>
          <a:srcRect/>
          <a:stretch>
            <a:fillRect/>
          </a:stretch>
        </p:blipFill>
        <p:spPr bwMode="auto">
          <a:xfrm>
            <a:off x="5235575" y="3157538"/>
            <a:ext cx="1209675" cy="1812925"/>
          </a:xfrm>
          <a:prstGeom prst="rect">
            <a:avLst/>
          </a:prstGeom>
          <a:ln>
            <a:noFill/>
          </a:ln>
          <a:effectLst>
            <a:outerShdw blurRad="292100" dist="139700" dir="2700000" algn="tl" rotWithShape="0">
              <a:srgbClr val="333333">
                <a:alpha val="65000"/>
              </a:srgbClr>
            </a:outerShdw>
            <a:softEdge rad="31750"/>
          </a:effectLst>
        </p:spPr>
      </p:pic>
    </p:spTree>
    <p:extLst>
      <p:ext uri="{BB962C8B-B14F-4D97-AF65-F5344CB8AC3E}">
        <p14:creationId xmlns:p14="http://schemas.microsoft.com/office/powerpoint/2010/main" val="2332544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E0D35-AAE2-4A1F-AB08-1F36D4BB5F57}"/>
              </a:ext>
            </a:extLst>
          </p:cNvPr>
          <p:cNvSpPr>
            <a:spLocks noGrp="1"/>
          </p:cNvSpPr>
          <p:nvPr>
            <p:ph type="title"/>
          </p:nvPr>
        </p:nvSpPr>
        <p:spPr/>
        <p:txBody>
          <a:bodyPr/>
          <a:lstStyle/>
          <a:p>
            <a:r>
              <a:rPr lang="en-US" dirty="0"/>
              <a:t>When You Marry</a:t>
            </a:r>
          </a:p>
        </p:txBody>
      </p:sp>
      <p:sp>
        <p:nvSpPr>
          <p:cNvPr id="3" name="Content Placeholder 2">
            <a:extLst>
              <a:ext uri="{FF2B5EF4-FFF2-40B4-BE49-F238E27FC236}">
                <a16:creationId xmlns:a16="http://schemas.microsoft.com/office/drawing/2014/main" id="{7B8CF1BF-94A1-4C5C-A095-A89132710CC3}"/>
              </a:ext>
            </a:extLst>
          </p:cNvPr>
          <p:cNvSpPr>
            <a:spLocks noGrp="1"/>
          </p:cNvSpPr>
          <p:nvPr>
            <p:ph sz="half" idx="1"/>
          </p:nvPr>
        </p:nvSpPr>
        <p:spPr/>
        <p:txBody>
          <a:bodyPr/>
          <a:lstStyle/>
          <a:p>
            <a:pPr marL="0" indent="0">
              <a:buNone/>
            </a:pPr>
            <a:r>
              <a:rPr lang="en-US" dirty="0"/>
              <a:t>“Have you come freely, </a:t>
            </a:r>
          </a:p>
          <a:p>
            <a:pPr marL="0" indent="0">
              <a:buNone/>
            </a:pPr>
            <a:r>
              <a:rPr lang="en-US" dirty="0"/>
              <a:t>without reservation?”</a:t>
            </a:r>
          </a:p>
          <a:p>
            <a:pPr marL="0" indent="0">
              <a:buNone/>
            </a:pPr>
            <a:endParaRPr lang="en-US" dirty="0"/>
          </a:p>
          <a:p>
            <a:pPr marL="0" indent="0">
              <a:buNone/>
            </a:pPr>
            <a:r>
              <a:rPr lang="en-US" dirty="0"/>
              <a:t>“Will you love and honor each other as man and wife for the rest of your life?”</a:t>
            </a:r>
          </a:p>
          <a:p>
            <a:pPr marL="0" indent="0">
              <a:buNone/>
            </a:pPr>
            <a:endParaRPr lang="en-US" dirty="0"/>
          </a:p>
          <a:p>
            <a:pPr marL="0" indent="0">
              <a:buNone/>
            </a:pPr>
            <a:r>
              <a:rPr lang="en-US" dirty="0"/>
              <a:t>“Will you accept children lovingly from God?”</a:t>
            </a:r>
          </a:p>
        </p:txBody>
      </p:sp>
      <p:sp>
        <p:nvSpPr>
          <p:cNvPr id="6" name="Rectangle 5">
            <a:extLst>
              <a:ext uri="{FF2B5EF4-FFF2-40B4-BE49-F238E27FC236}">
                <a16:creationId xmlns:a16="http://schemas.microsoft.com/office/drawing/2014/main" id="{45EEBF90-ED9F-4E36-90A4-943ECB355F76}"/>
              </a:ext>
            </a:extLst>
          </p:cNvPr>
          <p:cNvSpPr/>
          <p:nvPr/>
        </p:nvSpPr>
        <p:spPr>
          <a:xfrm>
            <a:off x="6991198" y="1690688"/>
            <a:ext cx="2018988" cy="3785652"/>
          </a:xfrm>
          <a:prstGeom prst="rect">
            <a:avLst/>
          </a:prstGeom>
          <a:noFill/>
        </p:spPr>
        <p:txBody>
          <a:bodyPr wrap="square" lIns="91440" tIns="45720" rIns="91440" bIns="45720">
            <a:spAutoFit/>
          </a:bodyPr>
          <a:lstStyle/>
          <a:p>
            <a:pPr marL="0" indent="0" algn="ctr">
              <a:buNone/>
            </a:pPr>
            <a:r>
              <a:rPr lang="en-US" sz="4000" b="1" cap="none" spc="0" dirty="0">
                <a:ln w="0"/>
                <a:solidFill>
                  <a:schemeClr val="accent5">
                    <a:lumMod val="60000"/>
                    <a:lumOff val="40000"/>
                  </a:schemeClr>
                </a:solidFill>
                <a:effectLst/>
              </a:rPr>
              <a:t>Free</a:t>
            </a:r>
          </a:p>
          <a:p>
            <a:pPr marL="0" indent="0" algn="ctr">
              <a:buNone/>
            </a:pPr>
            <a:r>
              <a:rPr lang="en-US" sz="4000" b="1" cap="none" spc="0" dirty="0">
                <a:ln w="0"/>
                <a:solidFill>
                  <a:schemeClr val="accent5">
                    <a:lumMod val="60000"/>
                    <a:lumOff val="40000"/>
                  </a:schemeClr>
                </a:solidFill>
                <a:effectLst/>
              </a:rPr>
              <a:t>Total</a:t>
            </a:r>
          </a:p>
          <a:p>
            <a:pPr marL="0" indent="0" algn="ctr">
              <a:buNone/>
            </a:pPr>
            <a:endParaRPr lang="en-US" sz="4000" b="1" cap="none" spc="0" dirty="0">
              <a:ln w="0"/>
              <a:solidFill>
                <a:schemeClr val="accent5">
                  <a:lumMod val="60000"/>
                  <a:lumOff val="40000"/>
                </a:schemeClr>
              </a:solidFill>
              <a:effectLst/>
            </a:endParaRPr>
          </a:p>
          <a:p>
            <a:pPr marL="0" indent="0" algn="ctr">
              <a:buNone/>
            </a:pPr>
            <a:r>
              <a:rPr lang="en-US" sz="4000" b="1" cap="none" spc="0" dirty="0">
                <a:ln w="0"/>
                <a:solidFill>
                  <a:schemeClr val="accent5">
                    <a:lumMod val="60000"/>
                    <a:lumOff val="40000"/>
                  </a:schemeClr>
                </a:solidFill>
                <a:effectLst/>
              </a:rPr>
              <a:t>Faithful</a:t>
            </a:r>
          </a:p>
          <a:p>
            <a:pPr marL="0" indent="0" algn="ctr">
              <a:buNone/>
            </a:pPr>
            <a:endParaRPr lang="en-US" sz="4000" b="1" cap="none" spc="0" dirty="0">
              <a:ln w="0"/>
              <a:solidFill>
                <a:schemeClr val="accent5">
                  <a:lumMod val="60000"/>
                  <a:lumOff val="40000"/>
                </a:schemeClr>
              </a:solidFill>
              <a:effectLst/>
            </a:endParaRPr>
          </a:p>
          <a:p>
            <a:pPr marL="0" indent="0" algn="ctr">
              <a:buNone/>
            </a:pPr>
            <a:r>
              <a:rPr lang="en-US" sz="4000" b="1" cap="none" spc="0" dirty="0">
                <a:ln w="0"/>
                <a:solidFill>
                  <a:schemeClr val="accent5">
                    <a:lumMod val="60000"/>
                    <a:lumOff val="40000"/>
                  </a:schemeClr>
                </a:solidFill>
                <a:effectLst/>
              </a:rPr>
              <a:t>Fruitful</a:t>
            </a:r>
          </a:p>
        </p:txBody>
      </p:sp>
      <p:pic>
        <p:nvPicPr>
          <p:cNvPr id="9" name="Picture 8">
            <a:extLst>
              <a:ext uri="{FF2B5EF4-FFF2-40B4-BE49-F238E27FC236}">
                <a16:creationId xmlns:a16="http://schemas.microsoft.com/office/drawing/2014/main" id="{EBE2E255-54C1-4E0C-8555-4B1073125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6762" y="148619"/>
            <a:ext cx="3354012" cy="1677006"/>
          </a:xfrm>
          <a:prstGeom prst="rect">
            <a:avLst/>
          </a:prstGeom>
        </p:spPr>
      </p:pic>
    </p:spTree>
    <p:extLst>
      <p:ext uri="{BB962C8B-B14F-4D97-AF65-F5344CB8AC3E}">
        <p14:creationId xmlns:p14="http://schemas.microsoft.com/office/powerpoint/2010/main" val="10435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9"/>
                                          </p:stCondLst>
                                        </p:cTn>
                                        <p:tgtEl>
                                          <p:spTgt spid="6">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100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1000"/>
                                  </p:stCondLst>
                                  <p:childTnLst>
                                    <p:set>
                                      <p:cBhvr>
                                        <p:cTn id="23"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100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78EE-56DC-45B8-9626-D9F0420A2CFD}"/>
              </a:ext>
            </a:extLst>
          </p:cNvPr>
          <p:cNvSpPr>
            <a:spLocks noGrp="1"/>
          </p:cNvSpPr>
          <p:nvPr>
            <p:ph type="title"/>
          </p:nvPr>
        </p:nvSpPr>
        <p:spPr/>
        <p:txBody>
          <a:bodyPr/>
          <a:lstStyle/>
          <a:p>
            <a:pPr algn="ctr"/>
            <a:r>
              <a:rPr lang="en-US" dirty="0"/>
              <a:t>When does ovulation occur?</a:t>
            </a:r>
          </a:p>
        </p:txBody>
      </p:sp>
      <p:pic>
        <p:nvPicPr>
          <p:cNvPr id="5" name="Picture 4">
            <a:extLst>
              <a:ext uri="{FF2B5EF4-FFF2-40B4-BE49-F238E27FC236}">
                <a16:creationId xmlns:a16="http://schemas.microsoft.com/office/drawing/2014/main" id="{7A0DCC30-5F90-413D-8ED2-FC5CC4FE08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8285" y="1592386"/>
            <a:ext cx="7235429" cy="4900489"/>
          </a:xfrm>
          <a:prstGeom prst="rect">
            <a:avLst/>
          </a:prstGeom>
        </p:spPr>
      </p:pic>
    </p:spTree>
    <p:extLst>
      <p:ext uri="{BB962C8B-B14F-4D97-AF65-F5344CB8AC3E}">
        <p14:creationId xmlns:p14="http://schemas.microsoft.com/office/powerpoint/2010/main" val="2847337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78EE-56DC-45B8-9626-D9F0420A2CFD}"/>
              </a:ext>
            </a:extLst>
          </p:cNvPr>
          <p:cNvSpPr>
            <a:spLocks noGrp="1"/>
          </p:cNvSpPr>
          <p:nvPr>
            <p:ph type="title"/>
          </p:nvPr>
        </p:nvSpPr>
        <p:spPr/>
        <p:txBody>
          <a:bodyPr/>
          <a:lstStyle/>
          <a:p>
            <a:pPr algn="ctr"/>
            <a:r>
              <a:rPr lang="en-US" dirty="0"/>
              <a:t>Conception</a:t>
            </a:r>
          </a:p>
        </p:txBody>
      </p:sp>
      <p:grpSp>
        <p:nvGrpSpPr>
          <p:cNvPr id="4" name="Group 73">
            <a:extLst>
              <a:ext uri="{FF2B5EF4-FFF2-40B4-BE49-F238E27FC236}">
                <a16:creationId xmlns:a16="http://schemas.microsoft.com/office/drawing/2014/main" id="{772BC56C-CDCF-4ED8-8DEA-C82743786D83}"/>
              </a:ext>
            </a:extLst>
          </p:cNvPr>
          <p:cNvGrpSpPr>
            <a:grpSpLocks/>
          </p:cNvGrpSpPr>
          <p:nvPr/>
        </p:nvGrpSpPr>
        <p:grpSpPr bwMode="auto">
          <a:xfrm>
            <a:off x="2600127" y="1538288"/>
            <a:ext cx="6991745" cy="5053012"/>
            <a:chOff x="558" y="804"/>
            <a:chExt cx="4662" cy="3384"/>
          </a:xfrm>
        </p:grpSpPr>
        <p:sp>
          <p:nvSpPr>
            <p:cNvPr id="6" name="AutoShape 72">
              <a:extLst>
                <a:ext uri="{FF2B5EF4-FFF2-40B4-BE49-F238E27FC236}">
                  <a16:creationId xmlns:a16="http://schemas.microsoft.com/office/drawing/2014/main" id="{E51655D5-40E4-41CF-8471-9F1EF6FBB4D9}"/>
                </a:ext>
              </a:extLst>
            </p:cNvPr>
            <p:cNvSpPr>
              <a:spLocks noChangeArrowheads="1"/>
            </p:cNvSpPr>
            <p:nvPr/>
          </p:nvSpPr>
          <p:spPr bwMode="auto">
            <a:xfrm>
              <a:off x="558" y="804"/>
              <a:ext cx="4662" cy="3384"/>
            </a:xfrm>
            <a:prstGeom prst="roundRect">
              <a:avLst>
                <a:gd name="adj" fmla="val 2481"/>
              </a:avLst>
            </a:prstGeom>
            <a:solidFill>
              <a:schemeClr val="tx1"/>
            </a:solidFill>
            <a:ln w="9525">
              <a:solidFill>
                <a:schemeClr val="tx1"/>
              </a:solidFill>
              <a:round/>
              <a:headEnd/>
              <a:tailEnd/>
            </a:ln>
            <a:effectLst/>
          </p:spPr>
          <p:txBody>
            <a:bodyPr wrap="none" anchor="ctr"/>
            <a:lstStyle/>
            <a:p>
              <a:endParaRPr lang="en-US"/>
            </a:p>
          </p:txBody>
        </p:sp>
        <p:pic>
          <p:nvPicPr>
            <p:cNvPr id="7" name="Picture 71">
              <a:extLst>
                <a:ext uri="{FF2B5EF4-FFF2-40B4-BE49-F238E27FC236}">
                  <a16:creationId xmlns:a16="http://schemas.microsoft.com/office/drawing/2014/main" id="{11595BFE-57EE-4A43-B5AD-269E8AE3C5E7}"/>
                </a:ext>
              </a:extLst>
            </p:cNvPr>
            <p:cNvPicPr>
              <a:picLocks noChangeAspect="1" noChangeArrowheads="1"/>
            </p:cNvPicPr>
            <p:nvPr/>
          </p:nvPicPr>
          <p:blipFill>
            <a:blip r:embed="rId3" cstate="print"/>
            <a:srcRect/>
            <a:stretch>
              <a:fillRect/>
            </a:stretch>
          </p:blipFill>
          <p:spPr bwMode="auto">
            <a:xfrm>
              <a:off x="606" y="837"/>
              <a:ext cx="4566" cy="3302"/>
            </a:xfrm>
            <a:prstGeom prst="rect">
              <a:avLst/>
            </a:prstGeom>
            <a:noFill/>
            <a:ln w="9525">
              <a:noFill/>
              <a:miter lim="800000"/>
              <a:headEnd/>
              <a:tailEnd/>
            </a:ln>
            <a:effectLst/>
          </p:spPr>
        </p:pic>
      </p:grpSp>
    </p:spTree>
    <p:extLst>
      <p:ext uri="{BB962C8B-B14F-4D97-AF65-F5344CB8AC3E}">
        <p14:creationId xmlns:p14="http://schemas.microsoft.com/office/powerpoint/2010/main" val="4203951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78EE-56DC-45B8-9626-D9F0420A2CFD}"/>
              </a:ext>
            </a:extLst>
          </p:cNvPr>
          <p:cNvSpPr>
            <a:spLocks noGrp="1"/>
          </p:cNvSpPr>
          <p:nvPr>
            <p:ph type="title"/>
          </p:nvPr>
        </p:nvSpPr>
        <p:spPr/>
        <p:txBody>
          <a:bodyPr/>
          <a:lstStyle/>
          <a:p>
            <a:pPr algn="ctr"/>
            <a:r>
              <a:rPr lang="en-US" dirty="0"/>
              <a:t>Implantation</a:t>
            </a:r>
          </a:p>
        </p:txBody>
      </p:sp>
      <p:grpSp>
        <p:nvGrpSpPr>
          <p:cNvPr id="8" name="Group 7">
            <a:extLst>
              <a:ext uri="{FF2B5EF4-FFF2-40B4-BE49-F238E27FC236}">
                <a16:creationId xmlns:a16="http://schemas.microsoft.com/office/drawing/2014/main" id="{4FA35172-8F8F-4C3D-9273-E37F81322C1C}"/>
              </a:ext>
            </a:extLst>
          </p:cNvPr>
          <p:cNvGrpSpPr/>
          <p:nvPr/>
        </p:nvGrpSpPr>
        <p:grpSpPr>
          <a:xfrm>
            <a:off x="2547937" y="1462088"/>
            <a:ext cx="7096125" cy="5167312"/>
            <a:chOff x="971550" y="1323975"/>
            <a:chExt cx="7429500" cy="5305425"/>
          </a:xfrm>
        </p:grpSpPr>
        <p:grpSp>
          <p:nvGrpSpPr>
            <p:cNvPr id="9" name="Group 8">
              <a:extLst>
                <a:ext uri="{FF2B5EF4-FFF2-40B4-BE49-F238E27FC236}">
                  <a16:creationId xmlns:a16="http://schemas.microsoft.com/office/drawing/2014/main" id="{F2A758FB-256E-4BF9-BBC7-B02D89E458C7}"/>
                </a:ext>
              </a:extLst>
            </p:cNvPr>
            <p:cNvGrpSpPr>
              <a:grpSpLocks/>
            </p:cNvGrpSpPr>
            <p:nvPr/>
          </p:nvGrpSpPr>
          <p:grpSpPr bwMode="auto">
            <a:xfrm>
              <a:off x="971550" y="1323975"/>
              <a:ext cx="7334250" cy="5305425"/>
              <a:chOff x="612" y="834"/>
              <a:chExt cx="4620" cy="3342"/>
            </a:xfrm>
          </p:grpSpPr>
          <p:sp>
            <p:nvSpPr>
              <p:cNvPr id="43" name="AutoShape 7">
                <a:extLst>
                  <a:ext uri="{FF2B5EF4-FFF2-40B4-BE49-F238E27FC236}">
                    <a16:creationId xmlns:a16="http://schemas.microsoft.com/office/drawing/2014/main" id="{1D197991-EEB6-45ED-8CF0-DCBBD6CD8D60}"/>
                  </a:ext>
                </a:extLst>
              </p:cNvPr>
              <p:cNvSpPr>
                <a:spLocks noChangeArrowheads="1"/>
              </p:cNvSpPr>
              <p:nvPr/>
            </p:nvSpPr>
            <p:spPr bwMode="auto">
              <a:xfrm>
                <a:off x="612" y="834"/>
                <a:ext cx="4620" cy="3342"/>
              </a:xfrm>
              <a:prstGeom prst="roundRect">
                <a:avLst>
                  <a:gd name="adj" fmla="val 1764"/>
                </a:avLst>
              </a:prstGeom>
              <a:solidFill>
                <a:schemeClr val="tx1"/>
              </a:solidFill>
              <a:ln w="9525">
                <a:solidFill>
                  <a:schemeClr val="tx1"/>
                </a:solidFill>
                <a:round/>
                <a:headEnd/>
                <a:tailEnd/>
              </a:ln>
              <a:effectLst/>
            </p:spPr>
            <p:txBody>
              <a:bodyPr wrap="none" anchor="ctr"/>
              <a:lstStyle/>
              <a:p>
                <a:endParaRPr lang="en-US"/>
              </a:p>
            </p:txBody>
          </p:sp>
          <p:pic>
            <p:nvPicPr>
              <p:cNvPr id="44" name="Picture 6" descr="Intro #20 Implantation">
                <a:extLst>
                  <a:ext uri="{FF2B5EF4-FFF2-40B4-BE49-F238E27FC236}">
                    <a16:creationId xmlns:a16="http://schemas.microsoft.com/office/drawing/2014/main" id="{34CC5102-B8C7-43A2-84EE-956007F68B17}"/>
                  </a:ext>
                </a:extLst>
              </p:cNvPr>
              <p:cNvPicPr>
                <a:picLocks noChangeAspect="1" noChangeArrowheads="1"/>
              </p:cNvPicPr>
              <p:nvPr/>
            </p:nvPicPr>
            <p:blipFill>
              <a:blip r:embed="rId3" cstate="print"/>
              <a:srcRect/>
              <a:stretch>
                <a:fillRect/>
              </a:stretch>
            </p:blipFill>
            <p:spPr bwMode="auto">
              <a:xfrm>
                <a:off x="648" y="868"/>
                <a:ext cx="4554" cy="3270"/>
              </a:xfrm>
              <a:prstGeom prst="rect">
                <a:avLst/>
              </a:prstGeom>
              <a:noFill/>
            </p:spPr>
          </p:pic>
        </p:grpSp>
        <p:sp>
          <p:nvSpPr>
            <p:cNvPr id="10" name="Rectangle 9">
              <a:extLst>
                <a:ext uri="{FF2B5EF4-FFF2-40B4-BE49-F238E27FC236}">
                  <a16:creationId xmlns:a16="http://schemas.microsoft.com/office/drawing/2014/main" id="{0C9DE189-2B5A-43B6-AEEC-21F049E39FC7}"/>
                </a:ext>
              </a:extLst>
            </p:cNvPr>
            <p:cNvSpPr>
              <a:spLocks noChangeArrowheads="1"/>
            </p:cNvSpPr>
            <p:nvPr/>
          </p:nvSpPr>
          <p:spPr bwMode="auto">
            <a:xfrm>
              <a:off x="2476500" y="2305050"/>
              <a:ext cx="971550" cy="371475"/>
            </a:xfrm>
            <a:prstGeom prst="rect">
              <a:avLst/>
            </a:prstGeom>
            <a:solidFill>
              <a:schemeClr val="tx1"/>
            </a:solidFill>
            <a:ln w="9525">
              <a:solidFill>
                <a:schemeClr val="tx1"/>
              </a:solidFill>
              <a:miter lim="800000"/>
              <a:headEnd/>
              <a:tailEnd/>
            </a:ln>
            <a:effectLst/>
          </p:spPr>
          <p:txBody>
            <a:bodyPr wrap="none" anchor="ctr"/>
            <a:lstStyle/>
            <a:p>
              <a:r>
                <a:rPr lang="en-US" sz="1600">
                  <a:solidFill>
                    <a:schemeClr val="bg2"/>
                  </a:solidFill>
                  <a:latin typeface="VAGRounded BT" pitchFamily="34" charset="0"/>
                </a:rPr>
                <a:t>Tube	</a:t>
              </a:r>
            </a:p>
          </p:txBody>
        </p:sp>
        <p:sp>
          <p:nvSpPr>
            <p:cNvPr id="11" name="Rectangle 10">
              <a:extLst>
                <a:ext uri="{FF2B5EF4-FFF2-40B4-BE49-F238E27FC236}">
                  <a16:creationId xmlns:a16="http://schemas.microsoft.com/office/drawing/2014/main" id="{12F91907-860B-4E51-8A5F-0E6BD5207D0C}"/>
                </a:ext>
              </a:extLst>
            </p:cNvPr>
            <p:cNvSpPr>
              <a:spLocks noChangeArrowheads="1"/>
            </p:cNvSpPr>
            <p:nvPr/>
          </p:nvSpPr>
          <p:spPr bwMode="auto">
            <a:xfrm>
              <a:off x="2409825" y="2733675"/>
              <a:ext cx="276225" cy="276225"/>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12" name="Rectangle 11">
              <a:extLst>
                <a:ext uri="{FF2B5EF4-FFF2-40B4-BE49-F238E27FC236}">
                  <a16:creationId xmlns:a16="http://schemas.microsoft.com/office/drawing/2014/main" id="{E6BF03D7-5EE2-431B-985E-BC301176CF86}"/>
                </a:ext>
              </a:extLst>
            </p:cNvPr>
            <p:cNvSpPr>
              <a:spLocks noChangeArrowheads="1"/>
            </p:cNvSpPr>
            <p:nvPr/>
          </p:nvSpPr>
          <p:spPr bwMode="auto">
            <a:xfrm>
              <a:off x="2276475" y="3057525"/>
              <a:ext cx="533400" cy="295275"/>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13" name="Text Box 12">
              <a:extLst>
                <a:ext uri="{FF2B5EF4-FFF2-40B4-BE49-F238E27FC236}">
                  <a16:creationId xmlns:a16="http://schemas.microsoft.com/office/drawing/2014/main" id="{6704F380-D47B-455B-AF65-B281F237E7D4}"/>
                </a:ext>
              </a:extLst>
            </p:cNvPr>
            <p:cNvSpPr txBox="1">
              <a:spLocks noChangeArrowheads="1"/>
            </p:cNvSpPr>
            <p:nvPr/>
          </p:nvSpPr>
          <p:spPr bwMode="auto">
            <a:xfrm>
              <a:off x="2295525" y="2847975"/>
              <a:ext cx="561975" cy="390525"/>
            </a:xfrm>
            <a:prstGeom prst="rect">
              <a:avLst/>
            </a:prstGeom>
            <a:noFill/>
            <a:ln w="9525">
              <a:noFill/>
              <a:miter lim="800000"/>
              <a:headEnd/>
              <a:tailEnd/>
            </a:ln>
            <a:effectLst/>
          </p:spPr>
          <p:txBody>
            <a:bodyPr>
              <a:spAutoFit/>
            </a:bodyPr>
            <a:lstStyle/>
            <a:p>
              <a:pPr algn="ctr">
                <a:lnSpc>
                  <a:spcPct val="70000"/>
                </a:lnSpc>
              </a:pPr>
              <a:r>
                <a:rPr lang="en-US" sz="1400">
                  <a:solidFill>
                    <a:schemeClr val="bg2"/>
                  </a:solidFill>
                  <a:latin typeface="VAGRounded BT" pitchFamily="34" charset="0"/>
                </a:rPr>
                <a:t>12</a:t>
              </a:r>
            </a:p>
            <a:p>
              <a:pPr algn="ctr">
                <a:lnSpc>
                  <a:spcPct val="70000"/>
                </a:lnSpc>
              </a:pPr>
              <a:r>
                <a:rPr lang="en-US" sz="1400">
                  <a:solidFill>
                    <a:schemeClr val="bg2"/>
                  </a:solidFill>
                  <a:latin typeface="VAGRounded BT" pitchFamily="34" charset="0"/>
                </a:rPr>
                <a:t>days</a:t>
              </a:r>
            </a:p>
          </p:txBody>
        </p:sp>
        <p:sp>
          <p:nvSpPr>
            <p:cNvPr id="14" name="Rectangle 13">
              <a:extLst>
                <a:ext uri="{FF2B5EF4-FFF2-40B4-BE49-F238E27FC236}">
                  <a16:creationId xmlns:a16="http://schemas.microsoft.com/office/drawing/2014/main" id="{695B0B0F-4FC1-4147-B1AD-CED4448086FB}"/>
                </a:ext>
              </a:extLst>
            </p:cNvPr>
            <p:cNvSpPr>
              <a:spLocks noChangeArrowheads="1"/>
            </p:cNvSpPr>
            <p:nvPr/>
          </p:nvSpPr>
          <p:spPr bwMode="auto">
            <a:xfrm>
              <a:off x="3160713" y="2655888"/>
              <a:ext cx="752475" cy="371475"/>
            </a:xfrm>
            <a:prstGeom prst="rect">
              <a:avLst/>
            </a:prstGeom>
            <a:solidFill>
              <a:schemeClr val="tx1"/>
            </a:solidFill>
            <a:ln w="9525">
              <a:solidFill>
                <a:schemeClr val="tx1"/>
              </a:solidFill>
              <a:miter lim="800000"/>
              <a:headEnd/>
              <a:tailEnd/>
            </a:ln>
            <a:effectLst/>
          </p:spPr>
          <p:txBody>
            <a:bodyPr wrap="none" anchor="ctr"/>
            <a:lstStyle/>
            <a:p>
              <a:r>
                <a:rPr lang="en-US" sz="1600">
                  <a:solidFill>
                    <a:schemeClr val="bg2"/>
                  </a:solidFill>
                  <a:latin typeface="VAGRounded BT" pitchFamily="34" charset="0"/>
                </a:rPr>
                <a:t>Ovary	</a:t>
              </a:r>
            </a:p>
          </p:txBody>
        </p:sp>
        <p:sp>
          <p:nvSpPr>
            <p:cNvPr id="15" name="Line 14">
              <a:extLst>
                <a:ext uri="{FF2B5EF4-FFF2-40B4-BE49-F238E27FC236}">
                  <a16:creationId xmlns:a16="http://schemas.microsoft.com/office/drawing/2014/main" id="{71186FED-138D-4DE6-8580-0116190C9E46}"/>
                </a:ext>
              </a:extLst>
            </p:cNvPr>
            <p:cNvSpPr>
              <a:spLocks noChangeShapeType="1"/>
            </p:cNvSpPr>
            <p:nvPr/>
          </p:nvSpPr>
          <p:spPr bwMode="auto">
            <a:xfrm flipV="1">
              <a:off x="3476625" y="2962275"/>
              <a:ext cx="28575" cy="257175"/>
            </a:xfrm>
            <a:prstGeom prst="line">
              <a:avLst/>
            </a:prstGeom>
            <a:noFill/>
            <a:ln w="38100">
              <a:solidFill>
                <a:schemeClr val="bg2"/>
              </a:solidFill>
              <a:round/>
              <a:headEnd/>
              <a:tailEnd/>
            </a:ln>
            <a:effectLst/>
          </p:spPr>
          <p:txBody>
            <a:bodyPr/>
            <a:lstStyle/>
            <a:p>
              <a:endParaRPr lang="en-US"/>
            </a:p>
          </p:txBody>
        </p:sp>
        <p:sp>
          <p:nvSpPr>
            <p:cNvPr id="16" name="Rectangle 15">
              <a:extLst>
                <a:ext uri="{FF2B5EF4-FFF2-40B4-BE49-F238E27FC236}">
                  <a16:creationId xmlns:a16="http://schemas.microsoft.com/office/drawing/2014/main" id="{158C10CD-4E7A-4CC8-BC92-95DF052D5EC0}"/>
                </a:ext>
              </a:extLst>
            </p:cNvPr>
            <p:cNvSpPr>
              <a:spLocks noChangeArrowheads="1"/>
            </p:cNvSpPr>
            <p:nvPr/>
          </p:nvSpPr>
          <p:spPr bwMode="auto">
            <a:xfrm>
              <a:off x="1400175" y="4724400"/>
              <a:ext cx="3086100" cy="1257300"/>
            </a:xfrm>
            <a:prstGeom prst="rect">
              <a:avLst/>
            </a:prstGeom>
            <a:solidFill>
              <a:schemeClr val="tx1"/>
            </a:solidFill>
            <a:ln w="9525">
              <a:solidFill>
                <a:schemeClr val="tx1"/>
              </a:solidFill>
              <a:miter lim="800000"/>
              <a:headEnd/>
              <a:tailEnd/>
            </a:ln>
            <a:effectLst/>
          </p:spPr>
          <p:txBody>
            <a:bodyPr wrap="none" tIns="0" anchorCtr="1"/>
            <a:lstStyle/>
            <a:p>
              <a:pPr algn="ctr"/>
              <a:r>
                <a:rPr lang="en-US" sz="1800" dirty="0">
                  <a:solidFill>
                    <a:schemeClr val="bg2"/>
                  </a:solidFill>
                  <a:latin typeface="VAGRounded BT" pitchFamily="34" charset="0"/>
                </a:rPr>
                <a:t>Yellow Body</a:t>
              </a:r>
            </a:p>
            <a:p>
              <a:pPr algn="ctr"/>
              <a:r>
                <a:rPr lang="en-US" sz="1800" dirty="0">
                  <a:solidFill>
                    <a:schemeClr val="bg2"/>
                  </a:solidFill>
                  <a:latin typeface="VAGRounded BT" pitchFamily="34" charset="0"/>
                </a:rPr>
                <a:t>(Active until 3</a:t>
              </a:r>
              <a:r>
                <a:rPr lang="en-US" sz="1800" baseline="30000" dirty="0">
                  <a:solidFill>
                    <a:schemeClr val="bg2"/>
                  </a:solidFill>
                  <a:latin typeface="VAGRounded BT" pitchFamily="34" charset="0"/>
                </a:rPr>
                <a:t>rd</a:t>
              </a:r>
              <a:r>
                <a:rPr lang="en-US" sz="1800" dirty="0">
                  <a:solidFill>
                    <a:schemeClr val="bg2"/>
                  </a:solidFill>
                  <a:latin typeface="VAGRounded BT" pitchFamily="34" charset="0"/>
                </a:rPr>
                <a:t> month</a:t>
              </a:r>
            </a:p>
            <a:p>
              <a:pPr algn="ctr"/>
              <a:r>
                <a:rPr lang="en-US" sz="1800" dirty="0">
                  <a:solidFill>
                    <a:schemeClr val="bg2"/>
                  </a:solidFill>
                  <a:latin typeface="VAGRounded BT" pitchFamily="34" charset="0"/>
                </a:rPr>
                <a:t>of pregnancy)</a:t>
              </a:r>
            </a:p>
          </p:txBody>
        </p:sp>
        <p:sp>
          <p:nvSpPr>
            <p:cNvPr id="17" name="Rectangle 16">
              <a:extLst>
                <a:ext uri="{FF2B5EF4-FFF2-40B4-BE49-F238E27FC236}">
                  <a16:creationId xmlns:a16="http://schemas.microsoft.com/office/drawing/2014/main" id="{56FABC27-992E-490B-A327-AE8211D3DE7D}"/>
                </a:ext>
              </a:extLst>
            </p:cNvPr>
            <p:cNvSpPr>
              <a:spLocks noChangeArrowheads="1"/>
            </p:cNvSpPr>
            <p:nvPr/>
          </p:nvSpPr>
          <p:spPr bwMode="auto">
            <a:xfrm>
              <a:off x="4914900" y="6010275"/>
              <a:ext cx="1828800" cy="428625"/>
            </a:xfrm>
            <a:prstGeom prst="rect">
              <a:avLst/>
            </a:prstGeom>
            <a:solidFill>
              <a:schemeClr val="tx1"/>
            </a:solidFill>
            <a:ln w="9525">
              <a:solidFill>
                <a:schemeClr val="tx1"/>
              </a:solidFill>
              <a:miter lim="800000"/>
              <a:headEnd/>
              <a:tailEnd/>
            </a:ln>
            <a:effectLst/>
          </p:spPr>
          <p:txBody>
            <a:bodyPr wrap="none" tIns="0" anchorCtr="1"/>
            <a:lstStyle/>
            <a:p>
              <a:pPr algn="ctr"/>
              <a:r>
                <a:rPr lang="en-US" sz="1600">
                  <a:solidFill>
                    <a:schemeClr val="bg2"/>
                  </a:solidFill>
                  <a:latin typeface="VAGRounded BT" pitchFamily="34" charset="0"/>
                </a:rPr>
                <a:t>Mucus Plug</a:t>
              </a:r>
            </a:p>
          </p:txBody>
        </p:sp>
        <p:sp>
          <p:nvSpPr>
            <p:cNvPr id="18" name="Rectangle 17">
              <a:extLst>
                <a:ext uri="{FF2B5EF4-FFF2-40B4-BE49-F238E27FC236}">
                  <a16:creationId xmlns:a16="http://schemas.microsoft.com/office/drawing/2014/main" id="{D23C0F6A-E97B-470B-A723-D0534791E94B}"/>
                </a:ext>
              </a:extLst>
            </p:cNvPr>
            <p:cNvSpPr>
              <a:spLocks noChangeArrowheads="1"/>
            </p:cNvSpPr>
            <p:nvPr/>
          </p:nvSpPr>
          <p:spPr bwMode="auto">
            <a:xfrm>
              <a:off x="6791325" y="4848225"/>
              <a:ext cx="1047750" cy="352425"/>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19" name="Rectangle 18">
              <a:extLst>
                <a:ext uri="{FF2B5EF4-FFF2-40B4-BE49-F238E27FC236}">
                  <a16:creationId xmlns:a16="http://schemas.microsoft.com/office/drawing/2014/main" id="{8966154D-8093-40B9-955A-FF443D3252C0}"/>
                </a:ext>
              </a:extLst>
            </p:cNvPr>
            <p:cNvSpPr>
              <a:spLocks noChangeArrowheads="1"/>
            </p:cNvSpPr>
            <p:nvPr/>
          </p:nvSpPr>
          <p:spPr bwMode="auto">
            <a:xfrm>
              <a:off x="6781800" y="4229100"/>
              <a:ext cx="1343025" cy="352425"/>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0" name="Rectangle 20">
              <a:extLst>
                <a:ext uri="{FF2B5EF4-FFF2-40B4-BE49-F238E27FC236}">
                  <a16:creationId xmlns:a16="http://schemas.microsoft.com/office/drawing/2014/main" id="{7B694B9D-D079-4600-A80A-4B694B7B2CCC}"/>
                </a:ext>
              </a:extLst>
            </p:cNvPr>
            <p:cNvSpPr>
              <a:spLocks noChangeArrowheads="1"/>
            </p:cNvSpPr>
            <p:nvPr/>
          </p:nvSpPr>
          <p:spPr bwMode="auto">
            <a:xfrm>
              <a:off x="6981825" y="3819525"/>
              <a:ext cx="1247775" cy="352425"/>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1" name="Rectangle 21">
              <a:extLst>
                <a:ext uri="{FF2B5EF4-FFF2-40B4-BE49-F238E27FC236}">
                  <a16:creationId xmlns:a16="http://schemas.microsoft.com/office/drawing/2014/main" id="{00156F7F-E35F-4885-BA5D-77679C3C26FB}"/>
                </a:ext>
              </a:extLst>
            </p:cNvPr>
            <p:cNvSpPr>
              <a:spLocks noChangeArrowheads="1"/>
            </p:cNvSpPr>
            <p:nvPr/>
          </p:nvSpPr>
          <p:spPr bwMode="auto">
            <a:xfrm>
              <a:off x="6772275" y="5295900"/>
              <a:ext cx="1047750" cy="352425"/>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2" name="Text Box 19">
              <a:extLst>
                <a:ext uri="{FF2B5EF4-FFF2-40B4-BE49-F238E27FC236}">
                  <a16:creationId xmlns:a16="http://schemas.microsoft.com/office/drawing/2014/main" id="{32F6197C-E4C8-48AA-BC37-8077AC678A81}"/>
                </a:ext>
              </a:extLst>
            </p:cNvPr>
            <p:cNvSpPr txBox="1">
              <a:spLocks noChangeArrowheads="1"/>
            </p:cNvSpPr>
            <p:nvPr/>
          </p:nvSpPr>
          <p:spPr bwMode="auto">
            <a:xfrm>
              <a:off x="6762750" y="4914900"/>
              <a:ext cx="1085850" cy="630238"/>
            </a:xfrm>
            <a:prstGeom prst="rect">
              <a:avLst/>
            </a:prstGeom>
            <a:noFill/>
            <a:ln w="9525">
              <a:noFill/>
              <a:miter lim="800000"/>
              <a:headEnd/>
              <a:tailEnd/>
            </a:ln>
            <a:effectLst/>
          </p:spPr>
          <p:txBody>
            <a:bodyPr>
              <a:spAutoFit/>
            </a:bodyPr>
            <a:lstStyle/>
            <a:p>
              <a:pPr>
                <a:spcBef>
                  <a:spcPct val="20000"/>
                </a:spcBef>
              </a:pPr>
              <a:r>
                <a:rPr lang="en-US" sz="1600">
                  <a:solidFill>
                    <a:schemeClr val="bg2"/>
                  </a:solidFill>
                  <a:latin typeface="VAGRounded BT" pitchFamily="34" charset="0"/>
                </a:rPr>
                <a:t>Cervix</a:t>
              </a:r>
            </a:p>
            <a:p>
              <a:pPr>
                <a:spcBef>
                  <a:spcPct val="20000"/>
                </a:spcBef>
              </a:pPr>
              <a:r>
                <a:rPr lang="en-US" sz="1600">
                  <a:solidFill>
                    <a:schemeClr val="bg2"/>
                  </a:solidFill>
                  <a:latin typeface="VAGRounded BT" pitchFamily="34" charset="0"/>
                </a:rPr>
                <a:t>Closed</a:t>
              </a:r>
            </a:p>
          </p:txBody>
        </p:sp>
        <p:sp>
          <p:nvSpPr>
            <p:cNvPr id="23" name="Text Box 22">
              <a:extLst>
                <a:ext uri="{FF2B5EF4-FFF2-40B4-BE49-F238E27FC236}">
                  <a16:creationId xmlns:a16="http://schemas.microsoft.com/office/drawing/2014/main" id="{BA8645CF-AEF3-41E3-9CBB-89BAA8A34229}"/>
                </a:ext>
              </a:extLst>
            </p:cNvPr>
            <p:cNvSpPr txBox="1">
              <a:spLocks noChangeArrowheads="1"/>
            </p:cNvSpPr>
            <p:nvPr/>
          </p:nvSpPr>
          <p:spPr bwMode="auto">
            <a:xfrm>
              <a:off x="6791325" y="3752850"/>
              <a:ext cx="1085850" cy="630238"/>
            </a:xfrm>
            <a:prstGeom prst="rect">
              <a:avLst/>
            </a:prstGeom>
            <a:noFill/>
            <a:ln w="9525">
              <a:noFill/>
              <a:miter lim="800000"/>
              <a:headEnd/>
              <a:tailEnd/>
            </a:ln>
            <a:effectLst/>
          </p:spPr>
          <p:txBody>
            <a:bodyPr>
              <a:spAutoFit/>
            </a:bodyPr>
            <a:lstStyle/>
            <a:p>
              <a:pPr algn="ctr">
                <a:spcBef>
                  <a:spcPct val="20000"/>
                </a:spcBef>
              </a:pPr>
              <a:r>
                <a:rPr lang="en-US" sz="1600">
                  <a:solidFill>
                    <a:schemeClr val="bg2"/>
                  </a:solidFill>
                  <a:latin typeface="VAGRounded BT" pitchFamily="34" charset="0"/>
                </a:rPr>
                <a:t>Lining</a:t>
              </a:r>
            </a:p>
            <a:p>
              <a:pPr algn="ctr">
                <a:spcBef>
                  <a:spcPct val="20000"/>
                </a:spcBef>
              </a:pPr>
              <a:r>
                <a:rPr lang="en-US" sz="1600">
                  <a:solidFill>
                    <a:schemeClr val="bg2"/>
                  </a:solidFill>
                  <a:latin typeface="VAGRounded BT" pitchFamily="34" charset="0"/>
                </a:rPr>
                <a:t>(Spongy)</a:t>
              </a:r>
            </a:p>
          </p:txBody>
        </p:sp>
        <p:sp>
          <p:nvSpPr>
            <p:cNvPr id="24" name="Freeform 24">
              <a:extLst>
                <a:ext uri="{FF2B5EF4-FFF2-40B4-BE49-F238E27FC236}">
                  <a16:creationId xmlns:a16="http://schemas.microsoft.com/office/drawing/2014/main" id="{476F0167-F372-49F2-8936-EE47B52FDBC8}"/>
                </a:ext>
              </a:extLst>
            </p:cNvPr>
            <p:cNvSpPr>
              <a:spLocks/>
            </p:cNvSpPr>
            <p:nvPr/>
          </p:nvSpPr>
          <p:spPr bwMode="auto">
            <a:xfrm>
              <a:off x="6218238" y="3294063"/>
              <a:ext cx="661987" cy="396875"/>
            </a:xfrm>
            <a:custGeom>
              <a:avLst/>
              <a:gdLst/>
              <a:ahLst/>
              <a:cxnLst>
                <a:cxn ang="0">
                  <a:pos x="71" y="7"/>
                </a:cxn>
                <a:cxn ang="0">
                  <a:pos x="60" y="16"/>
                </a:cxn>
                <a:cxn ang="0">
                  <a:pos x="48" y="38"/>
                </a:cxn>
                <a:cxn ang="0">
                  <a:pos x="36" y="56"/>
                </a:cxn>
                <a:cxn ang="0">
                  <a:pos x="24" y="82"/>
                </a:cxn>
                <a:cxn ang="0">
                  <a:pos x="18" y="101"/>
                </a:cxn>
                <a:cxn ang="0">
                  <a:pos x="66" y="233"/>
                </a:cxn>
                <a:cxn ang="0">
                  <a:pos x="90" y="242"/>
                </a:cxn>
                <a:cxn ang="0">
                  <a:pos x="112" y="248"/>
                </a:cxn>
                <a:cxn ang="0">
                  <a:pos x="120" y="250"/>
                </a:cxn>
                <a:cxn ang="0">
                  <a:pos x="212" y="235"/>
                </a:cxn>
                <a:cxn ang="0">
                  <a:pos x="286" y="229"/>
                </a:cxn>
                <a:cxn ang="0">
                  <a:pos x="300" y="235"/>
                </a:cxn>
                <a:cxn ang="0">
                  <a:pos x="326" y="237"/>
                </a:cxn>
                <a:cxn ang="0">
                  <a:pos x="357" y="229"/>
                </a:cxn>
                <a:cxn ang="0">
                  <a:pos x="387" y="213"/>
                </a:cxn>
                <a:cxn ang="0">
                  <a:pos x="393" y="68"/>
                </a:cxn>
                <a:cxn ang="0">
                  <a:pos x="396" y="58"/>
                </a:cxn>
                <a:cxn ang="0">
                  <a:pos x="395" y="37"/>
                </a:cxn>
                <a:cxn ang="0">
                  <a:pos x="368" y="17"/>
                </a:cxn>
                <a:cxn ang="0">
                  <a:pos x="297" y="21"/>
                </a:cxn>
                <a:cxn ang="0">
                  <a:pos x="237" y="28"/>
                </a:cxn>
                <a:cxn ang="0">
                  <a:pos x="147" y="19"/>
                </a:cxn>
                <a:cxn ang="0">
                  <a:pos x="95" y="2"/>
                </a:cxn>
                <a:cxn ang="0">
                  <a:pos x="71" y="7"/>
                </a:cxn>
              </a:cxnLst>
              <a:rect l="0" t="0" r="r" b="b"/>
              <a:pathLst>
                <a:path w="408" h="250">
                  <a:moveTo>
                    <a:pt x="71" y="7"/>
                  </a:moveTo>
                  <a:cubicBezTo>
                    <a:pt x="66" y="10"/>
                    <a:pt x="65" y="14"/>
                    <a:pt x="60" y="16"/>
                  </a:cubicBezTo>
                  <a:cubicBezTo>
                    <a:pt x="58" y="22"/>
                    <a:pt x="54" y="36"/>
                    <a:pt x="48" y="38"/>
                  </a:cubicBezTo>
                  <a:cubicBezTo>
                    <a:pt x="44" y="44"/>
                    <a:pt x="44" y="54"/>
                    <a:pt x="36" y="56"/>
                  </a:cubicBezTo>
                  <a:cubicBezTo>
                    <a:pt x="31" y="64"/>
                    <a:pt x="32" y="77"/>
                    <a:pt x="24" y="82"/>
                  </a:cubicBezTo>
                  <a:cubicBezTo>
                    <a:pt x="22" y="89"/>
                    <a:pt x="20" y="94"/>
                    <a:pt x="18" y="101"/>
                  </a:cubicBezTo>
                  <a:cubicBezTo>
                    <a:pt x="17" y="155"/>
                    <a:pt x="0" y="224"/>
                    <a:pt x="66" y="233"/>
                  </a:cubicBezTo>
                  <a:cubicBezTo>
                    <a:pt x="74" y="237"/>
                    <a:pt x="82" y="241"/>
                    <a:pt x="90" y="242"/>
                  </a:cubicBezTo>
                  <a:cubicBezTo>
                    <a:pt x="97" y="245"/>
                    <a:pt x="105" y="246"/>
                    <a:pt x="112" y="248"/>
                  </a:cubicBezTo>
                  <a:cubicBezTo>
                    <a:pt x="115" y="249"/>
                    <a:pt x="120" y="250"/>
                    <a:pt x="120" y="250"/>
                  </a:cubicBezTo>
                  <a:cubicBezTo>
                    <a:pt x="151" y="246"/>
                    <a:pt x="181" y="237"/>
                    <a:pt x="212" y="235"/>
                  </a:cubicBezTo>
                  <a:cubicBezTo>
                    <a:pt x="236" y="230"/>
                    <a:pt x="261" y="231"/>
                    <a:pt x="286" y="229"/>
                  </a:cubicBezTo>
                  <a:cubicBezTo>
                    <a:pt x="294" y="230"/>
                    <a:pt x="294" y="233"/>
                    <a:pt x="300" y="235"/>
                  </a:cubicBezTo>
                  <a:cubicBezTo>
                    <a:pt x="308" y="237"/>
                    <a:pt x="317" y="236"/>
                    <a:pt x="326" y="237"/>
                  </a:cubicBezTo>
                  <a:cubicBezTo>
                    <a:pt x="337" y="239"/>
                    <a:pt x="347" y="233"/>
                    <a:pt x="357" y="229"/>
                  </a:cubicBezTo>
                  <a:cubicBezTo>
                    <a:pt x="364" y="218"/>
                    <a:pt x="376" y="217"/>
                    <a:pt x="387" y="213"/>
                  </a:cubicBezTo>
                  <a:cubicBezTo>
                    <a:pt x="408" y="170"/>
                    <a:pt x="392" y="95"/>
                    <a:pt x="393" y="68"/>
                  </a:cubicBezTo>
                  <a:cubicBezTo>
                    <a:pt x="393" y="65"/>
                    <a:pt x="396" y="58"/>
                    <a:pt x="396" y="58"/>
                  </a:cubicBezTo>
                  <a:cubicBezTo>
                    <a:pt x="396" y="51"/>
                    <a:pt x="396" y="44"/>
                    <a:pt x="395" y="37"/>
                  </a:cubicBezTo>
                  <a:cubicBezTo>
                    <a:pt x="394" y="27"/>
                    <a:pt x="375" y="22"/>
                    <a:pt x="368" y="17"/>
                  </a:cubicBezTo>
                  <a:cubicBezTo>
                    <a:pt x="344" y="18"/>
                    <a:pt x="321" y="20"/>
                    <a:pt x="297" y="21"/>
                  </a:cubicBezTo>
                  <a:cubicBezTo>
                    <a:pt x="278" y="27"/>
                    <a:pt x="257" y="26"/>
                    <a:pt x="237" y="28"/>
                  </a:cubicBezTo>
                  <a:cubicBezTo>
                    <a:pt x="206" y="27"/>
                    <a:pt x="177" y="22"/>
                    <a:pt x="147" y="19"/>
                  </a:cubicBezTo>
                  <a:cubicBezTo>
                    <a:pt x="130" y="10"/>
                    <a:pt x="114" y="3"/>
                    <a:pt x="95" y="2"/>
                  </a:cubicBezTo>
                  <a:cubicBezTo>
                    <a:pt x="91" y="2"/>
                    <a:pt x="74" y="0"/>
                    <a:pt x="71" y="7"/>
                  </a:cubicBezTo>
                  <a:close/>
                </a:path>
              </a:pathLst>
            </a:custGeom>
            <a:solidFill>
              <a:srgbClr val="B9614F"/>
            </a:solidFill>
            <a:ln w="9525">
              <a:noFill/>
              <a:round/>
              <a:headEnd/>
              <a:tailEnd/>
            </a:ln>
            <a:effectLst/>
          </p:spPr>
          <p:txBody>
            <a:bodyPr/>
            <a:lstStyle/>
            <a:p>
              <a:endParaRPr lang="en-US"/>
            </a:p>
          </p:txBody>
        </p:sp>
        <p:sp>
          <p:nvSpPr>
            <p:cNvPr id="25" name="Freeform 25">
              <a:extLst>
                <a:ext uri="{FF2B5EF4-FFF2-40B4-BE49-F238E27FC236}">
                  <a16:creationId xmlns:a16="http://schemas.microsoft.com/office/drawing/2014/main" id="{123158CC-418C-4B83-AC44-2E515A8EDBF3}"/>
                </a:ext>
              </a:extLst>
            </p:cNvPr>
            <p:cNvSpPr>
              <a:spLocks/>
            </p:cNvSpPr>
            <p:nvPr/>
          </p:nvSpPr>
          <p:spPr bwMode="auto">
            <a:xfrm>
              <a:off x="6337300" y="2914650"/>
              <a:ext cx="673100" cy="365125"/>
            </a:xfrm>
            <a:custGeom>
              <a:avLst/>
              <a:gdLst/>
              <a:ahLst/>
              <a:cxnLst>
                <a:cxn ang="0">
                  <a:pos x="117" y="26"/>
                </a:cxn>
                <a:cxn ang="0">
                  <a:pos x="92" y="30"/>
                </a:cxn>
                <a:cxn ang="0">
                  <a:pos x="78" y="47"/>
                </a:cxn>
                <a:cxn ang="0">
                  <a:pos x="72" y="54"/>
                </a:cxn>
                <a:cxn ang="0">
                  <a:pos x="66" y="62"/>
                </a:cxn>
                <a:cxn ang="0">
                  <a:pos x="60" y="66"/>
                </a:cxn>
                <a:cxn ang="0">
                  <a:pos x="51" y="92"/>
                </a:cxn>
                <a:cxn ang="0">
                  <a:pos x="42" y="104"/>
                </a:cxn>
                <a:cxn ang="0">
                  <a:pos x="36" y="113"/>
                </a:cxn>
                <a:cxn ang="0">
                  <a:pos x="27" y="133"/>
                </a:cxn>
                <a:cxn ang="0">
                  <a:pos x="5" y="176"/>
                </a:cxn>
                <a:cxn ang="0">
                  <a:pos x="0" y="185"/>
                </a:cxn>
                <a:cxn ang="0">
                  <a:pos x="2" y="217"/>
                </a:cxn>
                <a:cxn ang="0">
                  <a:pos x="57" y="229"/>
                </a:cxn>
                <a:cxn ang="0">
                  <a:pos x="124" y="222"/>
                </a:cxn>
                <a:cxn ang="0">
                  <a:pos x="159" y="214"/>
                </a:cxn>
                <a:cxn ang="0">
                  <a:pos x="269" y="193"/>
                </a:cxn>
                <a:cxn ang="0">
                  <a:pos x="380" y="190"/>
                </a:cxn>
                <a:cxn ang="0">
                  <a:pos x="382" y="187"/>
                </a:cxn>
                <a:cxn ang="0">
                  <a:pos x="386" y="185"/>
                </a:cxn>
                <a:cxn ang="0">
                  <a:pos x="387" y="154"/>
                </a:cxn>
                <a:cxn ang="0">
                  <a:pos x="390" y="140"/>
                </a:cxn>
                <a:cxn ang="0">
                  <a:pos x="396" y="136"/>
                </a:cxn>
                <a:cxn ang="0">
                  <a:pos x="401" y="110"/>
                </a:cxn>
                <a:cxn ang="0">
                  <a:pos x="407" y="71"/>
                </a:cxn>
                <a:cxn ang="0">
                  <a:pos x="413" y="54"/>
                </a:cxn>
                <a:cxn ang="0">
                  <a:pos x="406" y="11"/>
                </a:cxn>
                <a:cxn ang="0">
                  <a:pos x="285" y="19"/>
                </a:cxn>
                <a:cxn ang="0">
                  <a:pos x="245" y="25"/>
                </a:cxn>
                <a:cxn ang="0">
                  <a:pos x="222" y="28"/>
                </a:cxn>
                <a:cxn ang="0">
                  <a:pos x="117" y="26"/>
                </a:cxn>
              </a:cxnLst>
              <a:rect l="0" t="0" r="r" b="b"/>
              <a:pathLst>
                <a:path w="424" h="230">
                  <a:moveTo>
                    <a:pt x="117" y="26"/>
                  </a:moveTo>
                  <a:cubicBezTo>
                    <a:pt x="109" y="27"/>
                    <a:pt x="100" y="27"/>
                    <a:pt x="92" y="30"/>
                  </a:cubicBezTo>
                  <a:cubicBezTo>
                    <a:pt x="88" y="35"/>
                    <a:pt x="83" y="45"/>
                    <a:pt x="78" y="47"/>
                  </a:cubicBezTo>
                  <a:cubicBezTo>
                    <a:pt x="76" y="54"/>
                    <a:pt x="78" y="52"/>
                    <a:pt x="72" y="54"/>
                  </a:cubicBezTo>
                  <a:cubicBezTo>
                    <a:pt x="70" y="59"/>
                    <a:pt x="70" y="60"/>
                    <a:pt x="66" y="62"/>
                  </a:cubicBezTo>
                  <a:cubicBezTo>
                    <a:pt x="64" y="63"/>
                    <a:pt x="60" y="66"/>
                    <a:pt x="60" y="66"/>
                  </a:cubicBezTo>
                  <a:cubicBezTo>
                    <a:pt x="58" y="75"/>
                    <a:pt x="57" y="84"/>
                    <a:pt x="51" y="92"/>
                  </a:cubicBezTo>
                  <a:cubicBezTo>
                    <a:pt x="49" y="97"/>
                    <a:pt x="45" y="101"/>
                    <a:pt x="42" y="104"/>
                  </a:cubicBezTo>
                  <a:cubicBezTo>
                    <a:pt x="41" y="108"/>
                    <a:pt x="39" y="110"/>
                    <a:pt x="36" y="113"/>
                  </a:cubicBezTo>
                  <a:cubicBezTo>
                    <a:pt x="34" y="121"/>
                    <a:pt x="33" y="127"/>
                    <a:pt x="27" y="133"/>
                  </a:cubicBezTo>
                  <a:cubicBezTo>
                    <a:pt x="24" y="141"/>
                    <a:pt x="12" y="174"/>
                    <a:pt x="5" y="176"/>
                  </a:cubicBezTo>
                  <a:cubicBezTo>
                    <a:pt x="4" y="179"/>
                    <a:pt x="0" y="185"/>
                    <a:pt x="0" y="185"/>
                  </a:cubicBezTo>
                  <a:cubicBezTo>
                    <a:pt x="1" y="196"/>
                    <a:pt x="0" y="206"/>
                    <a:pt x="2" y="217"/>
                  </a:cubicBezTo>
                  <a:cubicBezTo>
                    <a:pt x="4" y="229"/>
                    <a:pt x="52" y="229"/>
                    <a:pt x="57" y="229"/>
                  </a:cubicBezTo>
                  <a:cubicBezTo>
                    <a:pt x="107" y="227"/>
                    <a:pt x="85" y="230"/>
                    <a:pt x="124" y="222"/>
                  </a:cubicBezTo>
                  <a:cubicBezTo>
                    <a:pt x="136" y="220"/>
                    <a:pt x="159" y="214"/>
                    <a:pt x="159" y="214"/>
                  </a:cubicBezTo>
                  <a:cubicBezTo>
                    <a:pt x="192" y="201"/>
                    <a:pt x="234" y="197"/>
                    <a:pt x="269" y="193"/>
                  </a:cubicBezTo>
                  <a:cubicBezTo>
                    <a:pt x="305" y="193"/>
                    <a:pt x="344" y="197"/>
                    <a:pt x="380" y="190"/>
                  </a:cubicBezTo>
                  <a:cubicBezTo>
                    <a:pt x="381" y="189"/>
                    <a:pt x="381" y="188"/>
                    <a:pt x="382" y="187"/>
                  </a:cubicBezTo>
                  <a:cubicBezTo>
                    <a:pt x="383" y="186"/>
                    <a:pt x="386" y="186"/>
                    <a:pt x="386" y="185"/>
                  </a:cubicBezTo>
                  <a:cubicBezTo>
                    <a:pt x="388" y="175"/>
                    <a:pt x="386" y="164"/>
                    <a:pt x="387" y="154"/>
                  </a:cubicBezTo>
                  <a:cubicBezTo>
                    <a:pt x="387" y="151"/>
                    <a:pt x="388" y="142"/>
                    <a:pt x="390" y="140"/>
                  </a:cubicBezTo>
                  <a:cubicBezTo>
                    <a:pt x="392" y="138"/>
                    <a:pt x="396" y="136"/>
                    <a:pt x="396" y="136"/>
                  </a:cubicBezTo>
                  <a:cubicBezTo>
                    <a:pt x="398" y="128"/>
                    <a:pt x="398" y="118"/>
                    <a:pt x="401" y="110"/>
                  </a:cubicBezTo>
                  <a:cubicBezTo>
                    <a:pt x="402" y="97"/>
                    <a:pt x="405" y="84"/>
                    <a:pt x="407" y="71"/>
                  </a:cubicBezTo>
                  <a:cubicBezTo>
                    <a:pt x="408" y="65"/>
                    <a:pt x="413" y="54"/>
                    <a:pt x="413" y="54"/>
                  </a:cubicBezTo>
                  <a:cubicBezTo>
                    <a:pt x="414" y="41"/>
                    <a:pt x="424" y="15"/>
                    <a:pt x="406" y="11"/>
                  </a:cubicBezTo>
                  <a:cubicBezTo>
                    <a:pt x="383" y="0"/>
                    <a:pt x="315" y="16"/>
                    <a:pt x="285" y="19"/>
                  </a:cubicBezTo>
                  <a:cubicBezTo>
                    <a:pt x="272" y="22"/>
                    <a:pt x="258" y="23"/>
                    <a:pt x="245" y="25"/>
                  </a:cubicBezTo>
                  <a:cubicBezTo>
                    <a:pt x="237" y="26"/>
                    <a:pt x="222" y="28"/>
                    <a:pt x="222" y="28"/>
                  </a:cubicBezTo>
                  <a:cubicBezTo>
                    <a:pt x="145" y="24"/>
                    <a:pt x="180" y="24"/>
                    <a:pt x="117" y="26"/>
                  </a:cubicBezTo>
                  <a:close/>
                </a:path>
              </a:pathLst>
            </a:custGeom>
            <a:solidFill>
              <a:srgbClr val="B9614F"/>
            </a:solidFill>
            <a:ln w="9525">
              <a:noFill/>
              <a:round/>
              <a:headEnd/>
              <a:tailEnd/>
            </a:ln>
            <a:effectLst/>
          </p:spPr>
          <p:txBody>
            <a:bodyPr/>
            <a:lstStyle/>
            <a:p>
              <a:endParaRPr lang="en-US"/>
            </a:p>
          </p:txBody>
        </p:sp>
        <p:sp>
          <p:nvSpPr>
            <p:cNvPr id="26" name="Freeform 26">
              <a:extLst>
                <a:ext uri="{FF2B5EF4-FFF2-40B4-BE49-F238E27FC236}">
                  <a16:creationId xmlns:a16="http://schemas.microsoft.com/office/drawing/2014/main" id="{7BFE6AF0-24C7-4CC3-A4EE-877533A9D9E1}"/>
                </a:ext>
              </a:extLst>
            </p:cNvPr>
            <p:cNvSpPr>
              <a:spLocks/>
            </p:cNvSpPr>
            <p:nvPr/>
          </p:nvSpPr>
          <p:spPr bwMode="auto">
            <a:xfrm>
              <a:off x="6213475" y="2998788"/>
              <a:ext cx="223838" cy="279400"/>
            </a:xfrm>
            <a:custGeom>
              <a:avLst/>
              <a:gdLst/>
              <a:ahLst/>
              <a:cxnLst>
                <a:cxn ang="0">
                  <a:pos x="88" y="8"/>
                </a:cxn>
                <a:cxn ang="0">
                  <a:pos x="6" y="9"/>
                </a:cxn>
                <a:cxn ang="0">
                  <a:pos x="15" y="38"/>
                </a:cxn>
                <a:cxn ang="0">
                  <a:pos x="18" y="48"/>
                </a:cxn>
                <a:cxn ang="0">
                  <a:pos x="12" y="99"/>
                </a:cxn>
                <a:cxn ang="0">
                  <a:pos x="7" y="134"/>
                </a:cxn>
                <a:cxn ang="0">
                  <a:pos x="0" y="145"/>
                </a:cxn>
                <a:cxn ang="0">
                  <a:pos x="30" y="168"/>
                </a:cxn>
                <a:cxn ang="0">
                  <a:pos x="51" y="171"/>
                </a:cxn>
                <a:cxn ang="0">
                  <a:pos x="84" y="175"/>
                </a:cxn>
                <a:cxn ang="0">
                  <a:pos x="106" y="167"/>
                </a:cxn>
                <a:cxn ang="0">
                  <a:pos x="117" y="156"/>
                </a:cxn>
                <a:cxn ang="0">
                  <a:pos x="129" y="134"/>
                </a:cxn>
                <a:cxn ang="0">
                  <a:pos x="121" y="45"/>
                </a:cxn>
                <a:cxn ang="0">
                  <a:pos x="115" y="36"/>
                </a:cxn>
                <a:cxn ang="0">
                  <a:pos x="100" y="18"/>
                </a:cxn>
                <a:cxn ang="0">
                  <a:pos x="89" y="12"/>
                </a:cxn>
                <a:cxn ang="0">
                  <a:pos x="88" y="8"/>
                </a:cxn>
              </a:cxnLst>
              <a:rect l="0" t="0" r="r" b="b"/>
              <a:pathLst>
                <a:path w="141" h="176">
                  <a:moveTo>
                    <a:pt x="88" y="8"/>
                  </a:moveTo>
                  <a:cubicBezTo>
                    <a:pt x="71" y="8"/>
                    <a:pt x="23" y="3"/>
                    <a:pt x="6" y="9"/>
                  </a:cubicBezTo>
                  <a:cubicBezTo>
                    <a:pt x="2" y="20"/>
                    <a:pt x="2" y="34"/>
                    <a:pt x="15" y="38"/>
                  </a:cubicBezTo>
                  <a:cubicBezTo>
                    <a:pt x="16" y="41"/>
                    <a:pt x="18" y="48"/>
                    <a:pt x="18" y="48"/>
                  </a:cubicBezTo>
                  <a:cubicBezTo>
                    <a:pt x="17" y="63"/>
                    <a:pt x="20" y="91"/>
                    <a:pt x="12" y="99"/>
                  </a:cubicBezTo>
                  <a:cubicBezTo>
                    <a:pt x="11" y="109"/>
                    <a:pt x="16" y="131"/>
                    <a:pt x="7" y="134"/>
                  </a:cubicBezTo>
                  <a:cubicBezTo>
                    <a:pt x="5" y="140"/>
                    <a:pt x="5" y="142"/>
                    <a:pt x="0" y="145"/>
                  </a:cubicBezTo>
                  <a:cubicBezTo>
                    <a:pt x="1" y="172"/>
                    <a:pt x="6" y="167"/>
                    <a:pt x="30" y="168"/>
                  </a:cubicBezTo>
                  <a:cubicBezTo>
                    <a:pt x="44" y="171"/>
                    <a:pt x="37" y="170"/>
                    <a:pt x="51" y="171"/>
                  </a:cubicBezTo>
                  <a:cubicBezTo>
                    <a:pt x="59" y="176"/>
                    <a:pt x="76" y="175"/>
                    <a:pt x="84" y="175"/>
                  </a:cubicBezTo>
                  <a:cubicBezTo>
                    <a:pt x="93" y="173"/>
                    <a:pt x="98" y="171"/>
                    <a:pt x="106" y="167"/>
                  </a:cubicBezTo>
                  <a:cubicBezTo>
                    <a:pt x="109" y="163"/>
                    <a:pt x="113" y="159"/>
                    <a:pt x="117" y="156"/>
                  </a:cubicBezTo>
                  <a:cubicBezTo>
                    <a:pt x="120" y="148"/>
                    <a:pt x="123" y="140"/>
                    <a:pt x="129" y="134"/>
                  </a:cubicBezTo>
                  <a:cubicBezTo>
                    <a:pt x="131" y="124"/>
                    <a:pt x="141" y="58"/>
                    <a:pt x="121" y="45"/>
                  </a:cubicBezTo>
                  <a:cubicBezTo>
                    <a:pt x="118" y="37"/>
                    <a:pt x="121" y="40"/>
                    <a:pt x="115" y="36"/>
                  </a:cubicBezTo>
                  <a:cubicBezTo>
                    <a:pt x="113" y="29"/>
                    <a:pt x="106" y="22"/>
                    <a:pt x="100" y="18"/>
                  </a:cubicBezTo>
                  <a:cubicBezTo>
                    <a:pt x="98" y="13"/>
                    <a:pt x="94" y="13"/>
                    <a:pt x="89" y="12"/>
                  </a:cubicBezTo>
                  <a:cubicBezTo>
                    <a:pt x="89" y="12"/>
                    <a:pt x="85" y="0"/>
                    <a:pt x="88" y="8"/>
                  </a:cubicBezTo>
                  <a:close/>
                </a:path>
              </a:pathLst>
            </a:custGeom>
            <a:solidFill>
              <a:srgbClr val="B9614F"/>
            </a:solidFill>
            <a:ln w="9525">
              <a:noFill/>
              <a:round/>
              <a:headEnd/>
              <a:tailEnd/>
            </a:ln>
            <a:effectLst/>
          </p:spPr>
          <p:txBody>
            <a:bodyPr/>
            <a:lstStyle/>
            <a:p>
              <a:endParaRPr lang="en-US"/>
            </a:p>
          </p:txBody>
        </p:sp>
        <p:sp>
          <p:nvSpPr>
            <p:cNvPr id="27" name="Freeform 27">
              <a:extLst>
                <a:ext uri="{FF2B5EF4-FFF2-40B4-BE49-F238E27FC236}">
                  <a16:creationId xmlns:a16="http://schemas.microsoft.com/office/drawing/2014/main" id="{EAC15E1D-007D-4540-ACF3-C7BDE31D73FB}"/>
                </a:ext>
              </a:extLst>
            </p:cNvPr>
            <p:cNvSpPr>
              <a:spLocks/>
            </p:cNvSpPr>
            <p:nvPr/>
          </p:nvSpPr>
          <p:spPr bwMode="auto">
            <a:xfrm>
              <a:off x="6376988" y="2940050"/>
              <a:ext cx="158750" cy="149225"/>
            </a:xfrm>
            <a:custGeom>
              <a:avLst/>
              <a:gdLst/>
              <a:ahLst/>
              <a:cxnLst>
                <a:cxn ang="0">
                  <a:pos x="100" y="16"/>
                </a:cxn>
                <a:cxn ang="0">
                  <a:pos x="80" y="12"/>
                </a:cxn>
                <a:cxn ang="0">
                  <a:pos x="74" y="0"/>
                </a:cxn>
                <a:cxn ang="0">
                  <a:pos x="20" y="4"/>
                </a:cxn>
                <a:cxn ang="0">
                  <a:pos x="40" y="90"/>
                </a:cxn>
                <a:cxn ang="0">
                  <a:pos x="63" y="81"/>
                </a:cxn>
                <a:cxn ang="0">
                  <a:pos x="80" y="70"/>
                </a:cxn>
                <a:cxn ang="0">
                  <a:pos x="85" y="66"/>
                </a:cxn>
                <a:cxn ang="0">
                  <a:pos x="94" y="46"/>
                </a:cxn>
                <a:cxn ang="0">
                  <a:pos x="100" y="16"/>
                </a:cxn>
              </a:cxnLst>
              <a:rect l="0" t="0" r="r" b="b"/>
              <a:pathLst>
                <a:path w="100" h="94">
                  <a:moveTo>
                    <a:pt x="100" y="16"/>
                  </a:moveTo>
                  <a:cubicBezTo>
                    <a:pt x="92" y="15"/>
                    <a:pt x="86" y="16"/>
                    <a:pt x="80" y="12"/>
                  </a:cubicBezTo>
                  <a:cubicBezTo>
                    <a:pt x="79" y="8"/>
                    <a:pt x="75" y="4"/>
                    <a:pt x="74" y="0"/>
                  </a:cubicBezTo>
                  <a:cubicBezTo>
                    <a:pt x="55" y="1"/>
                    <a:pt x="38" y="3"/>
                    <a:pt x="20" y="4"/>
                  </a:cubicBezTo>
                  <a:cubicBezTo>
                    <a:pt x="21" y="45"/>
                    <a:pt x="0" y="94"/>
                    <a:pt x="40" y="90"/>
                  </a:cubicBezTo>
                  <a:cubicBezTo>
                    <a:pt x="47" y="85"/>
                    <a:pt x="56" y="87"/>
                    <a:pt x="63" y="81"/>
                  </a:cubicBezTo>
                  <a:cubicBezTo>
                    <a:pt x="70" y="75"/>
                    <a:pt x="73" y="74"/>
                    <a:pt x="80" y="70"/>
                  </a:cubicBezTo>
                  <a:cubicBezTo>
                    <a:pt x="81" y="68"/>
                    <a:pt x="84" y="68"/>
                    <a:pt x="85" y="66"/>
                  </a:cubicBezTo>
                  <a:cubicBezTo>
                    <a:pt x="89" y="57"/>
                    <a:pt x="89" y="54"/>
                    <a:pt x="94" y="46"/>
                  </a:cubicBezTo>
                  <a:cubicBezTo>
                    <a:pt x="96" y="31"/>
                    <a:pt x="94" y="41"/>
                    <a:pt x="100" y="16"/>
                  </a:cubicBezTo>
                  <a:close/>
                </a:path>
              </a:pathLst>
            </a:custGeom>
            <a:solidFill>
              <a:srgbClr val="B9614F"/>
            </a:solidFill>
            <a:ln w="9525">
              <a:noFill/>
              <a:round/>
              <a:headEnd/>
              <a:tailEnd/>
            </a:ln>
            <a:effectLst/>
          </p:spPr>
          <p:txBody>
            <a:bodyPr/>
            <a:lstStyle/>
            <a:p>
              <a:endParaRPr lang="en-US"/>
            </a:p>
          </p:txBody>
        </p:sp>
        <p:sp>
          <p:nvSpPr>
            <p:cNvPr id="28" name="Freeform 29">
              <a:extLst>
                <a:ext uri="{FF2B5EF4-FFF2-40B4-BE49-F238E27FC236}">
                  <a16:creationId xmlns:a16="http://schemas.microsoft.com/office/drawing/2014/main" id="{8B0B10CE-481A-459B-B3AF-C17600E92C46}"/>
                </a:ext>
              </a:extLst>
            </p:cNvPr>
            <p:cNvSpPr>
              <a:spLocks/>
            </p:cNvSpPr>
            <p:nvPr/>
          </p:nvSpPr>
          <p:spPr bwMode="auto">
            <a:xfrm>
              <a:off x="5757863" y="2879725"/>
              <a:ext cx="479425" cy="365125"/>
            </a:xfrm>
            <a:custGeom>
              <a:avLst/>
              <a:gdLst/>
              <a:ahLst/>
              <a:cxnLst>
                <a:cxn ang="0">
                  <a:pos x="52" y="2"/>
                </a:cxn>
                <a:cxn ang="0">
                  <a:pos x="36" y="10"/>
                </a:cxn>
                <a:cxn ang="0">
                  <a:pos x="26" y="23"/>
                </a:cxn>
                <a:cxn ang="0">
                  <a:pos x="15" y="47"/>
                </a:cxn>
                <a:cxn ang="0">
                  <a:pos x="12" y="100"/>
                </a:cxn>
                <a:cxn ang="0">
                  <a:pos x="19" y="184"/>
                </a:cxn>
                <a:cxn ang="0">
                  <a:pos x="26" y="197"/>
                </a:cxn>
                <a:cxn ang="0">
                  <a:pos x="43" y="210"/>
                </a:cxn>
                <a:cxn ang="0">
                  <a:pos x="55" y="216"/>
                </a:cxn>
                <a:cxn ang="0">
                  <a:pos x="84" y="226"/>
                </a:cxn>
                <a:cxn ang="0">
                  <a:pos x="115" y="230"/>
                </a:cxn>
                <a:cxn ang="0">
                  <a:pos x="144" y="226"/>
                </a:cxn>
                <a:cxn ang="0">
                  <a:pos x="175" y="213"/>
                </a:cxn>
                <a:cxn ang="0">
                  <a:pos x="241" y="210"/>
                </a:cxn>
                <a:cxn ang="0">
                  <a:pos x="264" y="203"/>
                </a:cxn>
                <a:cxn ang="0">
                  <a:pos x="273" y="200"/>
                </a:cxn>
                <a:cxn ang="0">
                  <a:pos x="279" y="189"/>
                </a:cxn>
                <a:cxn ang="0">
                  <a:pos x="273" y="68"/>
                </a:cxn>
                <a:cxn ang="0">
                  <a:pos x="232" y="41"/>
                </a:cxn>
                <a:cxn ang="0">
                  <a:pos x="208" y="33"/>
                </a:cxn>
                <a:cxn ang="0">
                  <a:pos x="189" y="27"/>
                </a:cxn>
                <a:cxn ang="0">
                  <a:pos x="170" y="21"/>
                </a:cxn>
                <a:cxn ang="0">
                  <a:pos x="132" y="11"/>
                </a:cxn>
                <a:cxn ang="0">
                  <a:pos x="68" y="3"/>
                </a:cxn>
                <a:cxn ang="0">
                  <a:pos x="52" y="2"/>
                </a:cxn>
              </a:cxnLst>
              <a:rect l="0" t="0" r="r" b="b"/>
              <a:pathLst>
                <a:path w="302" h="230">
                  <a:moveTo>
                    <a:pt x="52" y="2"/>
                  </a:moveTo>
                  <a:cubicBezTo>
                    <a:pt x="37" y="4"/>
                    <a:pt x="45" y="4"/>
                    <a:pt x="36" y="10"/>
                  </a:cubicBezTo>
                  <a:cubicBezTo>
                    <a:pt x="33" y="15"/>
                    <a:pt x="29" y="18"/>
                    <a:pt x="26" y="23"/>
                  </a:cubicBezTo>
                  <a:cubicBezTo>
                    <a:pt x="24" y="31"/>
                    <a:pt x="19" y="40"/>
                    <a:pt x="15" y="47"/>
                  </a:cubicBezTo>
                  <a:cubicBezTo>
                    <a:pt x="13" y="70"/>
                    <a:pt x="10" y="77"/>
                    <a:pt x="12" y="100"/>
                  </a:cubicBezTo>
                  <a:cubicBezTo>
                    <a:pt x="13" y="144"/>
                    <a:pt x="0" y="159"/>
                    <a:pt x="19" y="184"/>
                  </a:cubicBezTo>
                  <a:cubicBezTo>
                    <a:pt x="20" y="189"/>
                    <a:pt x="26" y="197"/>
                    <a:pt x="26" y="197"/>
                  </a:cubicBezTo>
                  <a:cubicBezTo>
                    <a:pt x="28" y="205"/>
                    <a:pt x="35" y="208"/>
                    <a:pt x="43" y="210"/>
                  </a:cubicBezTo>
                  <a:cubicBezTo>
                    <a:pt x="45" y="214"/>
                    <a:pt x="55" y="216"/>
                    <a:pt x="55" y="216"/>
                  </a:cubicBezTo>
                  <a:cubicBezTo>
                    <a:pt x="62" y="223"/>
                    <a:pt x="75" y="225"/>
                    <a:pt x="84" y="226"/>
                  </a:cubicBezTo>
                  <a:cubicBezTo>
                    <a:pt x="93" y="229"/>
                    <a:pt x="106" y="229"/>
                    <a:pt x="115" y="230"/>
                  </a:cubicBezTo>
                  <a:cubicBezTo>
                    <a:pt x="125" y="229"/>
                    <a:pt x="135" y="230"/>
                    <a:pt x="144" y="226"/>
                  </a:cubicBezTo>
                  <a:cubicBezTo>
                    <a:pt x="154" y="222"/>
                    <a:pt x="163" y="214"/>
                    <a:pt x="175" y="213"/>
                  </a:cubicBezTo>
                  <a:cubicBezTo>
                    <a:pt x="197" y="211"/>
                    <a:pt x="219" y="211"/>
                    <a:pt x="241" y="210"/>
                  </a:cubicBezTo>
                  <a:cubicBezTo>
                    <a:pt x="249" y="208"/>
                    <a:pt x="256" y="205"/>
                    <a:pt x="264" y="203"/>
                  </a:cubicBezTo>
                  <a:cubicBezTo>
                    <a:pt x="267" y="202"/>
                    <a:pt x="273" y="200"/>
                    <a:pt x="273" y="200"/>
                  </a:cubicBezTo>
                  <a:cubicBezTo>
                    <a:pt x="274" y="196"/>
                    <a:pt x="277" y="194"/>
                    <a:pt x="279" y="189"/>
                  </a:cubicBezTo>
                  <a:cubicBezTo>
                    <a:pt x="279" y="149"/>
                    <a:pt x="302" y="97"/>
                    <a:pt x="273" y="68"/>
                  </a:cubicBezTo>
                  <a:cubicBezTo>
                    <a:pt x="268" y="52"/>
                    <a:pt x="247" y="45"/>
                    <a:pt x="232" y="41"/>
                  </a:cubicBezTo>
                  <a:cubicBezTo>
                    <a:pt x="225" y="37"/>
                    <a:pt x="216" y="34"/>
                    <a:pt x="208" y="33"/>
                  </a:cubicBezTo>
                  <a:cubicBezTo>
                    <a:pt x="202" y="29"/>
                    <a:pt x="196" y="28"/>
                    <a:pt x="189" y="27"/>
                  </a:cubicBezTo>
                  <a:cubicBezTo>
                    <a:pt x="183" y="25"/>
                    <a:pt x="177" y="23"/>
                    <a:pt x="170" y="21"/>
                  </a:cubicBezTo>
                  <a:cubicBezTo>
                    <a:pt x="157" y="13"/>
                    <a:pt x="146" y="13"/>
                    <a:pt x="132" y="11"/>
                  </a:cubicBezTo>
                  <a:cubicBezTo>
                    <a:pt x="110" y="4"/>
                    <a:pt x="91" y="4"/>
                    <a:pt x="68" y="3"/>
                  </a:cubicBezTo>
                  <a:cubicBezTo>
                    <a:pt x="60" y="1"/>
                    <a:pt x="61" y="0"/>
                    <a:pt x="52" y="2"/>
                  </a:cubicBezTo>
                  <a:close/>
                </a:path>
              </a:pathLst>
            </a:custGeom>
            <a:solidFill>
              <a:srgbClr val="CDE1AB"/>
            </a:solidFill>
            <a:ln w="9525">
              <a:noFill/>
              <a:round/>
              <a:headEnd/>
              <a:tailEnd/>
            </a:ln>
            <a:effectLst/>
          </p:spPr>
          <p:txBody>
            <a:bodyPr/>
            <a:lstStyle/>
            <a:p>
              <a:endParaRPr lang="en-US"/>
            </a:p>
          </p:txBody>
        </p:sp>
        <p:pic>
          <p:nvPicPr>
            <p:cNvPr id="29" name="Picture 30" descr="Intro #20 Implantation">
              <a:extLst>
                <a:ext uri="{FF2B5EF4-FFF2-40B4-BE49-F238E27FC236}">
                  <a16:creationId xmlns:a16="http://schemas.microsoft.com/office/drawing/2014/main" id="{F2F599E7-7AB3-4B16-8CCB-2C6C4E44D1EE}"/>
                </a:ext>
              </a:extLst>
            </p:cNvPr>
            <p:cNvPicPr>
              <a:picLocks noChangeAspect="1" noChangeArrowheads="1"/>
            </p:cNvPicPr>
            <p:nvPr/>
          </p:nvPicPr>
          <p:blipFill>
            <a:blip r:embed="rId3" cstate="print"/>
            <a:srcRect l="73842" t="22723" r="20950" b="69542"/>
            <a:stretch>
              <a:fillRect/>
            </a:stretch>
          </p:blipFill>
          <p:spPr bwMode="auto">
            <a:xfrm rot="20228523">
              <a:off x="6032500" y="2873375"/>
              <a:ext cx="428625" cy="457200"/>
            </a:xfrm>
            <a:prstGeom prst="rect">
              <a:avLst/>
            </a:prstGeom>
            <a:noFill/>
          </p:spPr>
        </p:pic>
        <p:pic>
          <p:nvPicPr>
            <p:cNvPr id="30" name="Picture 31" descr="Intro #20 Implantation">
              <a:extLst>
                <a:ext uri="{FF2B5EF4-FFF2-40B4-BE49-F238E27FC236}">
                  <a16:creationId xmlns:a16="http://schemas.microsoft.com/office/drawing/2014/main" id="{F5A5E1E2-178B-4B34-B5C3-08A0A9CB3D83}"/>
                </a:ext>
              </a:extLst>
            </p:cNvPr>
            <p:cNvPicPr>
              <a:picLocks noChangeAspect="1" noChangeArrowheads="1"/>
            </p:cNvPicPr>
            <p:nvPr/>
          </p:nvPicPr>
          <p:blipFill>
            <a:blip r:embed="rId3" cstate="print"/>
            <a:srcRect l="73842" t="22723" r="20950" b="69542"/>
            <a:stretch>
              <a:fillRect/>
            </a:stretch>
          </p:blipFill>
          <p:spPr bwMode="auto">
            <a:xfrm rot="19656886">
              <a:off x="5954713" y="3052763"/>
              <a:ext cx="428625" cy="457200"/>
            </a:xfrm>
            <a:prstGeom prst="rect">
              <a:avLst/>
            </a:prstGeom>
            <a:noFill/>
          </p:spPr>
        </p:pic>
        <p:pic>
          <p:nvPicPr>
            <p:cNvPr id="31" name="Picture 32" descr="Intro #20 Implantation">
              <a:extLst>
                <a:ext uri="{FF2B5EF4-FFF2-40B4-BE49-F238E27FC236}">
                  <a16:creationId xmlns:a16="http://schemas.microsoft.com/office/drawing/2014/main" id="{0A524718-2128-42D6-8529-2E141A8EDBE1}"/>
                </a:ext>
              </a:extLst>
            </p:cNvPr>
            <p:cNvPicPr>
              <a:picLocks noChangeAspect="1" noChangeArrowheads="1"/>
            </p:cNvPicPr>
            <p:nvPr/>
          </p:nvPicPr>
          <p:blipFill>
            <a:blip r:embed="rId3" cstate="print"/>
            <a:srcRect l="70833" t="52213" r="20546" b="32130"/>
            <a:stretch>
              <a:fillRect/>
            </a:stretch>
          </p:blipFill>
          <p:spPr bwMode="auto">
            <a:xfrm rot="21170739">
              <a:off x="6575425" y="2790825"/>
              <a:ext cx="709613" cy="925513"/>
            </a:xfrm>
            <a:prstGeom prst="rect">
              <a:avLst/>
            </a:prstGeom>
            <a:noFill/>
          </p:spPr>
        </p:pic>
        <p:pic>
          <p:nvPicPr>
            <p:cNvPr id="32" name="Picture 33" descr="Intro #20 Implantation">
              <a:extLst>
                <a:ext uri="{FF2B5EF4-FFF2-40B4-BE49-F238E27FC236}">
                  <a16:creationId xmlns:a16="http://schemas.microsoft.com/office/drawing/2014/main" id="{3808F093-9232-42FE-B5A0-D28736E7C72D}"/>
                </a:ext>
              </a:extLst>
            </p:cNvPr>
            <p:cNvPicPr>
              <a:picLocks noChangeAspect="1" noChangeArrowheads="1"/>
            </p:cNvPicPr>
            <p:nvPr/>
          </p:nvPicPr>
          <p:blipFill>
            <a:blip r:embed="rId3" cstate="print"/>
            <a:srcRect l="73842" t="22723" r="20950" b="69542"/>
            <a:stretch>
              <a:fillRect/>
            </a:stretch>
          </p:blipFill>
          <p:spPr bwMode="auto">
            <a:xfrm rot="21000125">
              <a:off x="6191250" y="2641600"/>
              <a:ext cx="428625" cy="457200"/>
            </a:xfrm>
            <a:prstGeom prst="rect">
              <a:avLst/>
            </a:prstGeom>
            <a:noFill/>
          </p:spPr>
        </p:pic>
        <p:sp>
          <p:nvSpPr>
            <p:cNvPr id="33" name="Rectangle 34">
              <a:extLst>
                <a:ext uri="{FF2B5EF4-FFF2-40B4-BE49-F238E27FC236}">
                  <a16:creationId xmlns:a16="http://schemas.microsoft.com/office/drawing/2014/main" id="{ACFCDF6A-A2C6-4AE3-801B-CA5BFBF5640F}"/>
                </a:ext>
              </a:extLst>
            </p:cNvPr>
            <p:cNvSpPr>
              <a:spLocks noChangeArrowheads="1"/>
            </p:cNvSpPr>
            <p:nvPr/>
          </p:nvSpPr>
          <p:spPr bwMode="auto">
            <a:xfrm>
              <a:off x="5029200" y="1743075"/>
              <a:ext cx="1323975" cy="466725"/>
            </a:xfrm>
            <a:prstGeom prst="rect">
              <a:avLst/>
            </a:prstGeom>
            <a:solidFill>
              <a:srgbClr val="B9614F"/>
            </a:solidFill>
            <a:ln w="9525">
              <a:noFill/>
              <a:miter lim="800000"/>
              <a:headEnd/>
              <a:tailEnd/>
            </a:ln>
            <a:effectLst/>
          </p:spPr>
          <p:txBody>
            <a:bodyPr wrap="none" anchor="ctr"/>
            <a:lstStyle/>
            <a:p>
              <a:pPr algn="ctr"/>
              <a:r>
                <a:rPr lang="en-US" sz="2400">
                  <a:solidFill>
                    <a:schemeClr val="bg2"/>
                  </a:solidFill>
                  <a:latin typeface="VAGRounded BT" pitchFamily="34" charset="0"/>
                </a:rPr>
                <a:t>Uterus</a:t>
              </a:r>
            </a:p>
          </p:txBody>
        </p:sp>
        <p:sp>
          <p:nvSpPr>
            <p:cNvPr id="34" name="Rectangle 35">
              <a:extLst>
                <a:ext uri="{FF2B5EF4-FFF2-40B4-BE49-F238E27FC236}">
                  <a16:creationId xmlns:a16="http://schemas.microsoft.com/office/drawing/2014/main" id="{8E2E69A8-5BED-4D05-AA6C-920DA2C2CFDC}"/>
                </a:ext>
              </a:extLst>
            </p:cNvPr>
            <p:cNvSpPr>
              <a:spLocks noChangeArrowheads="1"/>
            </p:cNvSpPr>
            <p:nvPr/>
          </p:nvSpPr>
          <p:spPr bwMode="auto">
            <a:xfrm>
              <a:off x="7229475" y="2857500"/>
              <a:ext cx="1038225" cy="828675"/>
            </a:xfrm>
            <a:prstGeom prst="rect">
              <a:avLst/>
            </a:prstGeom>
            <a:solidFill>
              <a:schemeClr val="tx1"/>
            </a:solidFill>
            <a:ln w="9525">
              <a:noFill/>
              <a:miter lim="800000"/>
              <a:headEnd/>
              <a:tailEnd/>
            </a:ln>
            <a:effectLst/>
          </p:spPr>
          <p:txBody>
            <a:bodyPr wrap="none" anchor="ctr"/>
            <a:lstStyle/>
            <a:p>
              <a:endParaRPr lang="en-US"/>
            </a:p>
          </p:txBody>
        </p:sp>
        <p:sp>
          <p:nvSpPr>
            <p:cNvPr id="35" name="Text Box 36">
              <a:extLst>
                <a:ext uri="{FF2B5EF4-FFF2-40B4-BE49-F238E27FC236}">
                  <a16:creationId xmlns:a16="http://schemas.microsoft.com/office/drawing/2014/main" id="{63C5B506-8AAC-4ED9-BB39-5A50E5A8CC08}"/>
                </a:ext>
              </a:extLst>
            </p:cNvPr>
            <p:cNvSpPr txBox="1">
              <a:spLocks noChangeArrowheads="1"/>
            </p:cNvSpPr>
            <p:nvPr/>
          </p:nvSpPr>
          <p:spPr bwMode="auto">
            <a:xfrm>
              <a:off x="6362700" y="2876550"/>
              <a:ext cx="2038350" cy="822325"/>
            </a:xfrm>
            <a:prstGeom prst="rect">
              <a:avLst/>
            </a:prstGeom>
            <a:noFill/>
            <a:ln w="3175">
              <a:noFill/>
              <a:miter lim="800000"/>
              <a:headEnd/>
              <a:tailEnd/>
            </a:ln>
            <a:effectLst/>
          </p:spPr>
          <p:txBody>
            <a:bodyPr>
              <a:spAutoFit/>
            </a:bodyPr>
            <a:lstStyle/>
            <a:p>
              <a:pPr>
                <a:spcBef>
                  <a:spcPct val="50000"/>
                </a:spcBef>
              </a:pPr>
              <a:r>
                <a:rPr lang="en-US" sz="2400">
                  <a:solidFill>
                    <a:schemeClr val="bg2"/>
                  </a:solidFill>
                  <a:latin typeface="VAGRounded BT" pitchFamily="34" charset="0"/>
                </a:rPr>
                <a:t>Implantation (complete)</a:t>
              </a:r>
            </a:p>
          </p:txBody>
        </p:sp>
        <p:sp>
          <p:nvSpPr>
            <p:cNvPr id="36" name="Line 38">
              <a:extLst>
                <a:ext uri="{FF2B5EF4-FFF2-40B4-BE49-F238E27FC236}">
                  <a16:creationId xmlns:a16="http://schemas.microsoft.com/office/drawing/2014/main" id="{AB6B8B78-31DE-4383-AEAF-F2E1C784C2E1}"/>
                </a:ext>
              </a:extLst>
            </p:cNvPr>
            <p:cNvSpPr>
              <a:spLocks noChangeShapeType="1"/>
            </p:cNvSpPr>
            <p:nvPr/>
          </p:nvSpPr>
          <p:spPr bwMode="auto">
            <a:xfrm flipH="1">
              <a:off x="5572125" y="3305175"/>
              <a:ext cx="895350" cy="200025"/>
            </a:xfrm>
            <a:prstGeom prst="line">
              <a:avLst/>
            </a:prstGeom>
            <a:noFill/>
            <a:ln w="50800">
              <a:solidFill>
                <a:schemeClr val="bg2"/>
              </a:solidFill>
              <a:round/>
              <a:headEnd/>
              <a:tailEnd type="stealth" w="med" len="lg"/>
            </a:ln>
            <a:effectLst/>
          </p:spPr>
          <p:txBody>
            <a:bodyPr/>
            <a:lstStyle/>
            <a:p>
              <a:endParaRPr lang="en-US"/>
            </a:p>
          </p:txBody>
        </p:sp>
        <p:sp>
          <p:nvSpPr>
            <p:cNvPr id="37" name="Rectangle 40">
              <a:extLst>
                <a:ext uri="{FF2B5EF4-FFF2-40B4-BE49-F238E27FC236}">
                  <a16:creationId xmlns:a16="http://schemas.microsoft.com/office/drawing/2014/main" id="{9BCC5970-8FA4-4CC9-9FC5-F5A899E52247}"/>
                </a:ext>
              </a:extLst>
            </p:cNvPr>
            <p:cNvSpPr>
              <a:spLocks noChangeArrowheads="1"/>
            </p:cNvSpPr>
            <p:nvPr/>
          </p:nvSpPr>
          <p:spPr bwMode="auto">
            <a:xfrm>
              <a:off x="1104900" y="2257425"/>
              <a:ext cx="209550" cy="304800"/>
            </a:xfrm>
            <a:prstGeom prst="rect">
              <a:avLst/>
            </a:prstGeom>
            <a:solidFill>
              <a:srgbClr val="FFFFFF"/>
            </a:solidFill>
            <a:ln w="9525">
              <a:solidFill>
                <a:schemeClr val="tx1"/>
              </a:solidFill>
              <a:miter lim="800000"/>
              <a:headEnd/>
              <a:tailEnd/>
            </a:ln>
            <a:effectLst/>
          </p:spPr>
          <p:txBody>
            <a:bodyPr wrap="none" anchor="ctr"/>
            <a:lstStyle/>
            <a:p>
              <a:pPr algn="ctr"/>
              <a:r>
                <a:rPr lang="en-US" sz="1800">
                  <a:solidFill>
                    <a:schemeClr val="bg2"/>
                  </a:solidFill>
                  <a:latin typeface="VAGRounded BT" pitchFamily="34" charset="0"/>
                </a:rPr>
                <a:t>a</a:t>
              </a:r>
            </a:p>
          </p:txBody>
        </p:sp>
        <p:sp>
          <p:nvSpPr>
            <p:cNvPr id="38" name="Rectangle 41">
              <a:extLst>
                <a:ext uri="{FF2B5EF4-FFF2-40B4-BE49-F238E27FC236}">
                  <a16:creationId xmlns:a16="http://schemas.microsoft.com/office/drawing/2014/main" id="{CFD9D234-A4E4-4A35-A571-8EA444E1AA16}"/>
                </a:ext>
              </a:extLst>
            </p:cNvPr>
            <p:cNvSpPr>
              <a:spLocks noChangeArrowheads="1"/>
            </p:cNvSpPr>
            <p:nvPr/>
          </p:nvSpPr>
          <p:spPr bwMode="auto">
            <a:xfrm>
              <a:off x="1933575" y="1504950"/>
              <a:ext cx="209550" cy="304800"/>
            </a:xfrm>
            <a:prstGeom prst="rect">
              <a:avLst/>
            </a:prstGeom>
            <a:solidFill>
              <a:srgbClr val="FFFFFF"/>
            </a:solidFill>
            <a:ln w="9525">
              <a:solidFill>
                <a:schemeClr val="tx1"/>
              </a:solidFill>
              <a:miter lim="800000"/>
              <a:headEnd/>
              <a:tailEnd/>
            </a:ln>
            <a:effectLst/>
          </p:spPr>
          <p:txBody>
            <a:bodyPr wrap="none" anchor="ctr"/>
            <a:lstStyle/>
            <a:p>
              <a:pPr algn="ctr"/>
              <a:r>
                <a:rPr lang="en-US" sz="1800">
                  <a:solidFill>
                    <a:schemeClr val="bg2"/>
                  </a:solidFill>
                  <a:latin typeface="VAGRounded BT" pitchFamily="34" charset="0"/>
                </a:rPr>
                <a:t>b</a:t>
              </a:r>
            </a:p>
          </p:txBody>
        </p:sp>
        <p:sp>
          <p:nvSpPr>
            <p:cNvPr id="39" name="Rectangle 42">
              <a:extLst>
                <a:ext uri="{FF2B5EF4-FFF2-40B4-BE49-F238E27FC236}">
                  <a16:creationId xmlns:a16="http://schemas.microsoft.com/office/drawing/2014/main" id="{1F93C50C-C8EC-47DC-B768-161939C687CB}"/>
                </a:ext>
              </a:extLst>
            </p:cNvPr>
            <p:cNvSpPr>
              <a:spLocks noChangeArrowheads="1"/>
            </p:cNvSpPr>
            <p:nvPr/>
          </p:nvSpPr>
          <p:spPr bwMode="auto">
            <a:xfrm>
              <a:off x="3095625" y="1362075"/>
              <a:ext cx="209550" cy="304800"/>
            </a:xfrm>
            <a:prstGeom prst="rect">
              <a:avLst/>
            </a:prstGeom>
            <a:solidFill>
              <a:srgbClr val="FFFFFF"/>
            </a:solidFill>
            <a:ln w="9525">
              <a:solidFill>
                <a:schemeClr val="tx1"/>
              </a:solidFill>
              <a:miter lim="800000"/>
              <a:headEnd/>
              <a:tailEnd/>
            </a:ln>
            <a:effectLst/>
          </p:spPr>
          <p:txBody>
            <a:bodyPr wrap="none" anchor="ctr"/>
            <a:lstStyle/>
            <a:p>
              <a:pPr algn="ctr"/>
              <a:r>
                <a:rPr lang="en-US" sz="1800">
                  <a:solidFill>
                    <a:schemeClr val="bg2"/>
                  </a:solidFill>
                  <a:latin typeface="VAGRounded BT" pitchFamily="34" charset="0"/>
                </a:rPr>
                <a:t>c</a:t>
              </a:r>
            </a:p>
          </p:txBody>
        </p:sp>
        <p:sp>
          <p:nvSpPr>
            <p:cNvPr id="40" name="Rectangle 43">
              <a:extLst>
                <a:ext uri="{FF2B5EF4-FFF2-40B4-BE49-F238E27FC236}">
                  <a16:creationId xmlns:a16="http://schemas.microsoft.com/office/drawing/2014/main" id="{815BDD3F-9674-4268-86C3-6AC4B342D482}"/>
                </a:ext>
              </a:extLst>
            </p:cNvPr>
            <p:cNvSpPr>
              <a:spLocks noChangeArrowheads="1"/>
            </p:cNvSpPr>
            <p:nvPr/>
          </p:nvSpPr>
          <p:spPr bwMode="auto">
            <a:xfrm>
              <a:off x="3695700" y="1981200"/>
              <a:ext cx="209550" cy="304800"/>
            </a:xfrm>
            <a:prstGeom prst="rect">
              <a:avLst/>
            </a:prstGeom>
            <a:solidFill>
              <a:srgbClr val="B9614F"/>
            </a:solidFill>
            <a:ln w="9525">
              <a:noFill/>
              <a:miter lim="800000"/>
              <a:headEnd/>
              <a:tailEnd/>
            </a:ln>
            <a:effectLst/>
          </p:spPr>
          <p:txBody>
            <a:bodyPr wrap="none" anchor="ctr"/>
            <a:lstStyle/>
            <a:p>
              <a:pPr algn="ctr"/>
              <a:r>
                <a:rPr lang="en-US" sz="1800">
                  <a:solidFill>
                    <a:schemeClr val="bg2"/>
                  </a:solidFill>
                  <a:latin typeface="VAGRounded BT" pitchFamily="34" charset="0"/>
                </a:rPr>
                <a:t>d</a:t>
              </a:r>
            </a:p>
          </p:txBody>
        </p:sp>
        <p:sp>
          <p:nvSpPr>
            <p:cNvPr id="41" name="Rectangle 44">
              <a:extLst>
                <a:ext uri="{FF2B5EF4-FFF2-40B4-BE49-F238E27FC236}">
                  <a16:creationId xmlns:a16="http://schemas.microsoft.com/office/drawing/2014/main" id="{29936134-DDA9-4A99-9C3F-6A26673A9AE3}"/>
                </a:ext>
              </a:extLst>
            </p:cNvPr>
            <p:cNvSpPr>
              <a:spLocks noChangeArrowheads="1"/>
            </p:cNvSpPr>
            <p:nvPr/>
          </p:nvSpPr>
          <p:spPr bwMode="auto">
            <a:xfrm>
              <a:off x="4619625" y="2362200"/>
              <a:ext cx="209550" cy="304800"/>
            </a:xfrm>
            <a:prstGeom prst="rect">
              <a:avLst/>
            </a:prstGeom>
            <a:solidFill>
              <a:srgbClr val="CDE1AB"/>
            </a:solidFill>
            <a:ln w="9525">
              <a:noFill/>
              <a:miter lim="800000"/>
              <a:headEnd/>
              <a:tailEnd/>
            </a:ln>
            <a:effectLst/>
          </p:spPr>
          <p:txBody>
            <a:bodyPr wrap="none" anchor="ctr"/>
            <a:lstStyle/>
            <a:p>
              <a:pPr algn="ctr"/>
              <a:r>
                <a:rPr lang="en-US" sz="1800">
                  <a:solidFill>
                    <a:schemeClr val="bg2"/>
                  </a:solidFill>
                  <a:latin typeface="VAGRounded BT" pitchFamily="34" charset="0"/>
                </a:rPr>
                <a:t>e</a:t>
              </a:r>
            </a:p>
          </p:txBody>
        </p:sp>
        <p:sp>
          <p:nvSpPr>
            <p:cNvPr id="42" name="Rectangle 45">
              <a:extLst>
                <a:ext uri="{FF2B5EF4-FFF2-40B4-BE49-F238E27FC236}">
                  <a16:creationId xmlns:a16="http://schemas.microsoft.com/office/drawing/2014/main" id="{10A9274E-2B3E-40A3-9DE6-7C2641A8E64C}"/>
                </a:ext>
              </a:extLst>
            </p:cNvPr>
            <p:cNvSpPr>
              <a:spLocks noChangeArrowheads="1"/>
            </p:cNvSpPr>
            <p:nvPr/>
          </p:nvSpPr>
          <p:spPr bwMode="auto">
            <a:xfrm>
              <a:off x="5419725" y="2943225"/>
              <a:ext cx="209550" cy="304800"/>
            </a:xfrm>
            <a:prstGeom prst="rect">
              <a:avLst/>
            </a:prstGeom>
            <a:solidFill>
              <a:srgbClr val="CDE1AB"/>
            </a:solidFill>
            <a:ln w="9525">
              <a:noFill/>
              <a:miter lim="800000"/>
              <a:headEnd/>
              <a:tailEnd/>
            </a:ln>
            <a:effectLst/>
          </p:spPr>
          <p:txBody>
            <a:bodyPr wrap="none" anchor="ctr"/>
            <a:lstStyle/>
            <a:p>
              <a:pPr algn="ctr"/>
              <a:r>
                <a:rPr lang="en-US" sz="1800">
                  <a:solidFill>
                    <a:schemeClr val="bg2"/>
                  </a:solidFill>
                  <a:latin typeface="VAGRounded BT" pitchFamily="34" charset="0"/>
                </a:rPr>
                <a:t>f</a:t>
              </a:r>
            </a:p>
          </p:txBody>
        </p:sp>
      </p:grpSp>
    </p:spTree>
    <p:extLst>
      <p:ext uri="{BB962C8B-B14F-4D97-AF65-F5344CB8AC3E}">
        <p14:creationId xmlns:p14="http://schemas.microsoft.com/office/powerpoint/2010/main" val="337947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http://www.lovematters.com/images/site/Baby6WeekEmbryocrop.jpg">
            <a:extLst>
              <a:ext uri="{FF2B5EF4-FFF2-40B4-BE49-F238E27FC236}">
                <a16:creationId xmlns:a16="http://schemas.microsoft.com/office/drawing/2014/main" id="{1D687076-7D0E-4C1F-A8C9-2F4DA0288AAF}"/>
              </a:ext>
            </a:extLst>
          </p:cNvPr>
          <p:cNvPicPr>
            <a:picLocks noChangeAspect="1" noChangeArrowheads="1"/>
          </p:cNvPicPr>
          <p:nvPr/>
        </p:nvPicPr>
        <p:blipFill>
          <a:blip r:embed="rId3" cstate="print"/>
          <a:stretch>
            <a:fillRect/>
          </a:stretch>
        </p:blipFill>
        <p:spPr bwMode="auto">
          <a:xfrm>
            <a:off x="7255573" y="436781"/>
            <a:ext cx="2568641" cy="3921459"/>
          </a:xfrm>
          <a:prstGeom prst="ellipse">
            <a:avLst/>
          </a:prstGeom>
          <a:ln w="63500" cap="rnd">
            <a:solidFill>
              <a:srgbClr val="333333"/>
            </a:solidFill>
          </a:ln>
          <a:effectLst>
            <a:outerShdw blurRad="381000" dist="292100" dir="5400000" sx="-80000" sy="-18000" rotWithShape="0">
              <a:srgbClr val="000000">
                <a:alpha val="22000"/>
              </a:srgbClr>
            </a:outerShdw>
            <a:reflection blurRad="6350" stA="50000" endA="275" endPos="40000" dist="101600" dir="5400000" sy="-100000" algn="bl" rotWithShape="0"/>
          </a:effectLst>
          <a:scene3d>
            <a:camera prst="orthographicFront"/>
            <a:lightRig rig="contrasting" dir="t">
              <a:rot lat="0" lon="0" rev="3000000"/>
            </a:lightRig>
          </a:scene3d>
          <a:sp3d contourW="7620">
            <a:bevelT w="95250" h="31750"/>
            <a:contourClr>
              <a:srgbClr val="333333"/>
            </a:contourClr>
          </a:sp3d>
        </p:spPr>
      </p:pic>
      <p:pic>
        <p:nvPicPr>
          <p:cNvPr id="22" name="Picture 21" descr="http://www.spacesciencegroup.org/sootw/graphics/fetus.jpg">
            <a:extLst>
              <a:ext uri="{FF2B5EF4-FFF2-40B4-BE49-F238E27FC236}">
                <a16:creationId xmlns:a16="http://schemas.microsoft.com/office/drawing/2014/main" id="{78558BBB-F454-4512-9022-9944AAB877E4}"/>
              </a:ext>
            </a:extLst>
          </p:cNvPr>
          <p:cNvPicPr>
            <a:picLocks noChangeAspect="1" noChangeArrowheads="1"/>
          </p:cNvPicPr>
          <p:nvPr/>
        </p:nvPicPr>
        <p:blipFill>
          <a:blip r:embed="rId4" cstate="print"/>
          <a:srcRect/>
          <a:stretch>
            <a:fillRect/>
          </a:stretch>
        </p:blipFill>
        <p:spPr bwMode="auto">
          <a:xfrm>
            <a:off x="6069793" y="3733372"/>
            <a:ext cx="2575560" cy="2575560"/>
          </a:xfrm>
          <a:prstGeom prst="ellipse">
            <a:avLst/>
          </a:prstGeom>
          <a:ln w="63500" cap="rnd">
            <a:solidFill>
              <a:srgbClr val="333333"/>
            </a:solidFill>
          </a:ln>
          <a:effectLst>
            <a:outerShdw blurRad="381000" dir="5400000" sx="-80000" sy="-18000" rotWithShape="0">
              <a:srgbClr val="000000">
                <a:alpha val="30000"/>
              </a:srgbClr>
            </a:outerShdw>
          </a:effectLst>
          <a:scene3d>
            <a:camera prst="orthographicFront"/>
            <a:lightRig rig="contrasting" dir="t">
              <a:rot lat="0" lon="0" rev="3000000"/>
            </a:lightRig>
          </a:scene3d>
          <a:sp3d contourW="7620">
            <a:bevelT w="95250" h="31750"/>
            <a:contourClr>
              <a:srgbClr val="333333"/>
            </a:contourClr>
          </a:sp3d>
        </p:spPr>
      </p:pic>
      <p:grpSp>
        <p:nvGrpSpPr>
          <p:cNvPr id="25" name="Group 24">
            <a:extLst>
              <a:ext uri="{FF2B5EF4-FFF2-40B4-BE49-F238E27FC236}">
                <a16:creationId xmlns:a16="http://schemas.microsoft.com/office/drawing/2014/main" id="{B4398872-D3E1-4738-AAFE-086AB913A6E2}"/>
              </a:ext>
            </a:extLst>
          </p:cNvPr>
          <p:cNvGrpSpPr/>
          <p:nvPr/>
        </p:nvGrpSpPr>
        <p:grpSpPr>
          <a:xfrm>
            <a:off x="2432628" y="343281"/>
            <a:ext cx="4208145" cy="3524250"/>
            <a:chOff x="1636351" y="294168"/>
            <a:chExt cx="4208145" cy="3524250"/>
          </a:xfrm>
        </p:grpSpPr>
        <p:pic>
          <p:nvPicPr>
            <p:cNvPr id="26" name="Picture 6" descr="Fetal development - twelve week old fetus">
              <a:extLst>
                <a:ext uri="{FF2B5EF4-FFF2-40B4-BE49-F238E27FC236}">
                  <a16:creationId xmlns:a16="http://schemas.microsoft.com/office/drawing/2014/main" id="{40AEB8F8-3979-4EAC-A0B5-00D7002AD4F4}"/>
                </a:ext>
              </a:extLst>
            </p:cNvPr>
            <p:cNvPicPr>
              <a:picLocks noChangeAspect="1" noChangeArrowheads="1"/>
            </p:cNvPicPr>
            <p:nvPr/>
          </p:nvPicPr>
          <p:blipFill>
            <a:blip r:embed="rId5" cstate="print"/>
            <a:srcRect l="15738"/>
            <a:stretch>
              <a:fillRect/>
            </a:stretch>
          </p:blipFill>
          <p:spPr bwMode="auto">
            <a:xfrm>
              <a:off x="1636351" y="294168"/>
              <a:ext cx="3916680" cy="3524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7" name="Group 26">
              <a:extLst>
                <a:ext uri="{FF2B5EF4-FFF2-40B4-BE49-F238E27FC236}">
                  <a16:creationId xmlns:a16="http://schemas.microsoft.com/office/drawing/2014/main" id="{9158EA33-9696-436F-96F3-F5744BAFC508}"/>
                </a:ext>
              </a:extLst>
            </p:cNvPr>
            <p:cNvGrpSpPr/>
            <p:nvPr/>
          </p:nvGrpSpPr>
          <p:grpSpPr>
            <a:xfrm>
              <a:off x="1683975" y="678978"/>
              <a:ext cx="4160521" cy="2443125"/>
              <a:chOff x="1099184" y="689610"/>
              <a:chExt cx="4160521" cy="2443125"/>
            </a:xfrm>
          </p:grpSpPr>
          <p:sp>
            <p:nvSpPr>
              <p:cNvPr id="28" name="TextBox 27">
                <a:extLst>
                  <a:ext uri="{FF2B5EF4-FFF2-40B4-BE49-F238E27FC236}">
                    <a16:creationId xmlns:a16="http://schemas.microsoft.com/office/drawing/2014/main" id="{0B17E9C4-9B2B-4F40-B891-F20C115A6557}"/>
                  </a:ext>
                </a:extLst>
              </p:cNvPr>
              <p:cNvSpPr txBox="1"/>
              <p:nvPr/>
            </p:nvSpPr>
            <p:spPr>
              <a:xfrm>
                <a:off x="1351623" y="689610"/>
                <a:ext cx="765811" cy="301044"/>
              </a:xfrm>
              <a:prstGeom prst="rect">
                <a:avLst/>
              </a:prstGeom>
              <a:noFill/>
            </p:spPr>
            <p:txBody>
              <a:bodyPr wrap="square" rtlCol="0">
                <a:spAutoFit/>
              </a:bodyPr>
              <a:lstStyle/>
              <a:p>
                <a:pPr algn="l">
                  <a:lnSpc>
                    <a:spcPts val="800"/>
                  </a:lnSpc>
                </a:pPr>
                <a:r>
                  <a:rPr lang="en-US" sz="900" dirty="0">
                    <a:effectLst>
                      <a:glow rad="63500">
                        <a:schemeClr val="accent6">
                          <a:satMod val="175000"/>
                          <a:alpha val="40000"/>
                        </a:schemeClr>
                      </a:glow>
                    </a:effectLst>
                  </a:rPr>
                  <a:t>Chorionic</a:t>
                </a:r>
              </a:p>
              <a:p>
                <a:pPr algn="l">
                  <a:lnSpc>
                    <a:spcPts val="800"/>
                  </a:lnSpc>
                </a:pPr>
                <a:r>
                  <a:rPr lang="en-US" sz="900" dirty="0">
                    <a:effectLst>
                      <a:glow rad="63500">
                        <a:schemeClr val="accent6">
                          <a:satMod val="175000"/>
                          <a:alpha val="40000"/>
                        </a:schemeClr>
                      </a:glow>
                    </a:effectLst>
                  </a:rPr>
                  <a:t>sac</a:t>
                </a:r>
              </a:p>
            </p:txBody>
          </p:sp>
          <p:sp>
            <p:nvSpPr>
              <p:cNvPr id="29" name="TextBox 28">
                <a:extLst>
                  <a:ext uri="{FF2B5EF4-FFF2-40B4-BE49-F238E27FC236}">
                    <a16:creationId xmlns:a16="http://schemas.microsoft.com/office/drawing/2014/main" id="{AB4CAECD-2F07-47E0-858C-63DE1F44E7EA}"/>
                  </a:ext>
                </a:extLst>
              </p:cNvPr>
              <p:cNvSpPr txBox="1"/>
              <p:nvPr/>
            </p:nvSpPr>
            <p:spPr>
              <a:xfrm>
                <a:off x="1099184" y="1040130"/>
                <a:ext cx="765811" cy="301044"/>
              </a:xfrm>
              <a:prstGeom prst="rect">
                <a:avLst/>
              </a:prstGeom>
              <a:noFill/>
            </p:spPr>
            <p:txBody>
              <a:bodyPr wrap="square" rtlCol="0">
                <a:spAutoFit/>
              </a:bodyPr>
              <a:lstStyle/>
              <a:p>
                <a:pPr algn="l">
                  <a:lnSpc>
                    <a:spcPts val="800"/>
                  </a:lnSpc>
                </a:pPr>
                <a:r>
                  <a:rPr lang="en-US" sz="900" dirty="0">
                    <a:effectLst>
                      <a:glow rad="63500">
                        <a:schemeClr val="accent6">
                          <a:satMod val="175000"/>
                          <a:alpha val="40000"/>
                        </a:schemeClr>
                      </a:glow>
                    </a:effectLst>
                  </a:rPr>
                  <a:t>Amniotic</a:t>
                </a:r>
              </a:p>
              <a:p>
                <a:pPr algn="l">
                  <a:lnSpc>
                    <a:spcPts val="800"/>
                  </a:lnSpc>
                </a:pPr>
                <a:r>
                  <a:rPr lang="en-US" sz="900" dirty="0">
                    <a:effectLst>
                      <a:glow rad="63500">
                        <a:schemeClr val="accent6">
                          <a:satMod val="175000"/>
                          <a:alpha val="40000"/>
                        </a:schemeClr>
                      </a:glow>
                    </a:effectLst>
                  </a:rPr>
                  <a:t>sac</a:t>
                </a:r>
              </a:p>
            </p:txBody>
          </p:sp>
          <p:sp>
            <p:nvSpPr>
              <p:cNvPr id="30" name="TextBox 29">
                <a:extLst>
                  <a:ext uri="{FF2B5EF4-FFF2-40B4-BE49-F238E27FC236}">
                    <a16:creationId xmlns:a16="http://schemas.microsoft.com/office/drawing/2014/main" id="{111B1544-2DCD-4140-A5F6-3ED5EF1E95EF}"/>
                  </a:ext>
                </a:extLst>
              </p:cNvPr>
              <p:cNvSpPr txBox="1"/>
              <p:nvPr/>
            </p:nvSpPr>
            <p:spPr>
              <a:xfrm>
                <a:off x="1735454" y="2545080"/>
                <a:ext cx="765811" cy="195503"/>
              </a:xfrm>
              <a:prstGeom prst="rect">
                <a:avLst/>
              </a:prstGeom>
              <a:noFill/>
            </p:spPr>
            <p:txBody>
              <a:bodyPr wrap="square" rtlCol="0">
                <a:spAutoFit/>
              </a:bodyPr>
              <a:lstStyle/>
              <a:p>
                <a:pPr algn="l">
                  <a:lnSpc>
                    <a:spcPts val="800"/>
                  </a:lnSpc>
                </a:pPr>
                <a:r>
                  <a:rPr lang="en-US" sz="900" dirty="0">
                    <a:effectLst>
                      <a:glow rad="63500">
                        <a:schemeClr val="accent6">
                          <a:satMod val="175000"/>
                          <a:alpha val="40000"/>
                        </a:schemeClr>
                      </a:glow>
                    </a:effectLst>
                  </a:rPr>
                  <a:t>Yolk sac</a:t>
                </a:r>
              </a:p>
            </p:txBody>
          </p:sp>
          <p:sp>
            <p:nvSpPr>
              <p:cNvPr id="31" name="TextBox 30">
                <a:extLst>
                  <a:ext uri="{FF2B5EF4-FFF2-40B4-BE49-F238E27FC236}">
                    <a16:creationId xmlns:a16="http://schemas.microsoft.com/office/drawing/2014/main" id="{7B968BB4-9B16-429E-B58C-B8198D346154}"/>
                  </a:ext>
                </a:extLst>
              </p:cNvPr>
              <p:cNvSpPr txBox="1"/>
              <p:nvPr/>
            </p:nvSpPr>
            <p:spPr>
              <a:xfrm>
                <a:off x="1964054" y="2834640"/>
                <a:ext cx="765811" cy="298095"/>
              </a:xfrm>
              <a:prstGeom prst="rect">
                <a:avLst/>
              </a:prstGeom>
              <a:noFill/>
            </p:spPr>
            <p:txBody>
              <a:bodyPr wrap="square" rtlCol="0">
                <a:spAutoFit/>
              </a:bodyPr>
              <a:lstStyle/>
              <a:p>
                <a:pPr algn="l">
                  <a:lnSpc>
                    <a:spcPts val="800"/>
                  </a:lnSpc>
                </a:pPr>
                <a:r>
                  <a:rPr lang="en-US" sz="900" dirty="0">
                    <a:effectLst>
                      <a:glow rad="63500">
                        <a:schemeClr val="accent6">
                          <a:satMod val="175000"/>
                          <a:alpha val="40000"/>
                        </a:schemeClr>
                      </a:glow>
                    </a:effectLst>
                  </a:rPr>
                  <a:t>Umbilical</a:t>
                </a:r>
              </a:p>
              <a:p>
                <a:pPr algn="l">
                  <a:lnSpc>
                    <a:spcPts val="800"/>
                  </a:lnSpc>
                </a:pPr>
                <a:r>
                  <a:rPr lang="en-US" sz="900" dirty="0">
                    <a:effectLst>
                      <a:glow rad="63500">
                        <a:schemeClr val="accent6">
                          <a:satMod val="175000"/>
                          <a:alpha val="40000"/>
                        </a:schemeClr>
                      </a:glow>
                    </a:effectLst>
                  </a:rPr>
                  <a:t>cord</a:t>
                </a:r>
              </a:p>
            </p:txBody>
          </p:sp>
          <p:sp>
            <p:nvSpPr>
              <p:cNvPr id="32" name="TextBox 31">
                <a:extLst>
                  <a:ext uri="{FF2B5EF4-FFF2-40B4-BE49-F238E27FC236}">
                    <a16:creationId xmlns:a16="http://schemas.microsoft.com/office/drawing/2014/main" id="{60B2E166-BABE-4254-93B2-5B1324CF2AAC}"/>
                  </a:ext>
                </a:extLst>
              </p:cNvPr>
              <p:cNvSpPr txBox="1"/>
              <p:nvPr/>
            </p:nvSpPr>
            <p:spPr>
              <a:xfrm>
                <a:off x="2741294" y="2167890"/>
                <a:ext cx="765811" cy="195503"/>
              </a:xfrm>
              <a:prstGeom prst="rect">
                <a:avLst/>
              </a:prstGeom>
              <a:noFill/>
            </p:spPr>
            <p:txBody>
              <a:bodyPr wrap="square" rtlCol="0">
                <a:spAutoFit/>
              </a:bodyPr>
              <a:lstStyle/>
              <a:p>
                <a:pPr algn="l">
                  <a:lnSpc>
                    <a:spcPts val="800"/>
                  </a:lnSpc>
                </a:pPr>
                <a:r>
                  <a:rPr lang="en-US" sz="900" dirty="0">
                    <a:effectLst>
                      <a:glow rad="63500">
                        <a:schemeClr val="accent6">
                          <a:satMod val="175000"/>
                          <a:alpha val="40000"/>
                        </a:schemeClr>
                      </a:glow>
                    </a:effectLst>
                  </a:rPr>
                  <a:t>Eye</a:t>
                </a:r>
              </a:p>
            </p:txBody>
          </p:sp>
          <p:sp>
            <p:nvSpPr>
              <p:cNvPr id="33" name="TextBox 32">
                <a:extLst>
                  <a:ext uri="{FF2B5EF4-FFF2-40B4-BE49-F238E27FC236}">
                    <a16:creationId xmlns:a16="http://schemas.microsoft.com/office/drawing/2014/main" id="{471B2E61-0622-4CC3-A520-FCDAB2F93317}"/>
                  </a:ext>
                </a:extLst>
              </p:cNvPr>
              <p:cNvSpPr txBox="1"/>
              <p:nvPr/>
            </p:nvSpPr>
            <p:spPr>
              <a:xfrm>
                <a:off x="4493894" y="2198370"/>
                <a:ext cx="765811" cy="195503"/>
              </a:xfrm>
              <a:prstGeom prst="rect">
                <a:avLst/>
              </a:prstGeom>
              <a:noFill/>
            </p:spPr>
            <p:txBody>
              <a:bodyPr wrap="square" rtlCol="0">
                <a:spAutoFit/>
              </a:bodyPr>
              <a:lstStyle/>
              <a:p>
                <a:pPr algn="l">
                  <a:lnSpc>
                    <a:spcPts val="800"/>
                  </a:lnSpc>
                </a:pPr>
                <a:r>
                  <a:rPr lang="en-US" sz="900" dirty="0">
                    <a:effectLst>
                      <a:glow rad="63500">
                        <a:schemeClr val="accent6">
                          <a:satMod val="175000"/>
                          <a:alpha val="40000"/>
                        </a:schemeClr>
                      </a:glow>
                    </a:effectLst>
                  </a:rPr>
                  <a:t>Rib</a:t>
                </a:r>
              </a:p>
            </p:txBody>
          </p:sp>
          <p:sp>
            <p:nvSpPr>
              <p:cNvPr id="34" name="TextBox 33">
                <a:extLst>
                  <a:ext uri="{FF2B5EF4-FFF2-40B4-BE49-F238E27FC236}">
                    <a16:creationId xmlns:a16="http://schemas.microsoft.com/office/drawing/2014/main" id="{DC386767-D96B-4E4F-B6A6-EADE4C8A7BCB}"/>
                  </a:ext>
                </a:extLst>
              </p:cNvPr>
              <p:cNvSpPr txBox="1"/>
              <p:nvPr/>
            </p:nvSpPr>
            <p:spPr>
              <a:xfrm>
                <a:off x="4387214" y="2644140"/>
                <a:ext cx="765811" cy="195503"/>
              </a:xfrm>
              <a:prstGeom prst="rect">
                <a:avLst/>
              </a:prstGeom>
              <a:noFill/>
            </p:spPr>
            <p:txBody>
              <a:bodyPr wrap="square" rtlCol="0">
                <a:spAutoFit/>
              </a:bodyPr>
              <a:lstStyle/>
              <a:p>
                <a:pPr algn="l">
                  <a:lnSpc>
                    <a:spcPts val="800"/>
                  </a:lnSpc>
                </a:pPr>
                <a:r>
                  <a:rPr lang="en-US" sz="900" dirty="0">
                    <a:effectLst>
                      <a:glow rad="63500">
                        <a:schemeClr val="accent6">
                          <a:satMod val="175000"/>
                          <a:alpha val="40000"/>
                        </a:schemeClr>
                      </a:glow>
                    </a:effectLst>
                  </a:rPr>
                  <a:t>Spleen</a:t>
                </a:r>
              </a:p>
            </p:txBody>
          </p:sp>
          <p:sp>
            <p:nvSpPr>
              <p:cNvPr id="35" name="TextBox 34">
                <a:extLst>
                  <a:ext uri="{FF2B5EF4-FFF2-40B4-BE49-F238E27FC236}">
                    <a16:creationId xmlns:a16="http://schemas.microsoft.com/office/drawing/2014/main" id="{B9548AAB-EED1-4F9A-BCFF-611C9E35E877}"/>
                  </a:ext>
                </a:extLst>
              </p:cNvPr>
              <p:cNvSpPr txBox="1"/>
              <p:nvPr/>
            </p:nvSpPr>
            <p:spPr>
              <a:xfrm>
                <a:off x="4253864" y="1428750"/>
                <a:ext cx="765811" cy="195503"/>
              </a:xfrm>
              <a:prstGeom prst="rect">
                <a:avLst/>
              </a:prstGeom>
              <a:noFill/>
            </p:spPr>
            <p:txBody>
              <a:bodyPr wrap="square" rtlCol="0">
                <a:spAutoFit/>
              </a:bodyPr>
              <a:lstStyle/>
              <a:p>
                <a:pPr algn="l">
                  <a:lnSpc>
                    <a:spcPts val="800"/>
                  </a:lnSpc>
                </a:pPr>
                <a:r>
                  <a:rPr lang="en-US" sz="900" dirty="0">
                    <a:effectLst>
                      <a:glow rad="63500">
                        <a:schemeClr val="accent6">
                          <a:satMod val="175000"/>
                          <a:alpha val="40000"/>
                        </a:schemeClr>
                      </a:glow>
                      <a:outerShdw blurRad="50800" dist="38100" dir="2700000" algn="tl" rotWithShape="0">
                        <a:prstClr val="black">
                          <a:alpha val="40000"/>
                        </a:prstClr>
                      </a:outerShdw>
                    </a:effectLst>
                  </a:rPr>
                  <a:t>Ear</a:t>
                </a:r>
              </a:p>
            </p:txBody>
          </p:sp>
        </p:grpSp>
      </p:grpSp>
      <p:pic>
        <p:nvPicPr>
          <p:cNvPr id="36" name="Picture 35" descr="http://www.life-support-usa.com/images/fetus-sucking-thumb.jpg">
            <a:extLst>
              <a:ext uri="{FF2B5EF4-FFF2-40B4-BE49-F238E27FC236}">
                <a16:creationId xmlns:a16="http://schemas.microsoft.com/office/drawing/2014/main" id="{317AA904-DF05-49EB-8284-C1BCE71ED31A}"/>
              </a:ext>
            </a:extLst>
          </p:cNvPr>
          <p:cNvPicPr>
            <a:picLocks noChangeAspect="1" noChangeArrowheads="1"/>
          </p:cNvPicPr>
          <p:nvPr/>
        </p:nvPicPr>
        <p:blipFill>
          <a:blip r:embed="rId6" cstate="print"/>
          <a:srcRect/>
          <a:stretch>
            <a:fillRect/>
          </a:stretch>
        </p:blipFill>
        <p:spPr bwMode="auto">
          <a:xfrm>
            <a:off x="2291539" y="3449601"/>
            <a:ext cx="3118883" cy="312552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8" name="TextBox 37">
            <a:extLst>
              <a:ext uri="{FF2B5EF4-FFF2-40B4-BE49-F238E27FC236}">
                <a16:creationId xmlns:a16="http://schemas.microsoft.com/office/drawing/2014/main" id="{27F514A4-0755-43FA-BCF9-55338DA6901B}"/>
              </a:ext>
            </a:extLst>
          </p:cNvPr>
          <p:cNvSpPr txBox="1"/>
          <p:nvPr/>
        </p:nvSpPr>
        <p:spPr>
          <a:xfrm>
            <a:off x="1386811" y="319603"/>
            <a:ext cx="1722063" cy="523220"/>
          </a:xfrm>
          <a:prstGeom prst="rect">
            <a:avLst/>
          </a:prstGeom>
          <a:noFill/>
        </p:spPr>
        <p:txBody>
          <a:bodyPr wrap="square" rtlCol="0">
            <a:spAutoFit/>
          </a:bodyPr>
          <a:lstStyle/>
          <a:p>
            <a:r>
              <a:rPr lang="en-US" sz="2800" dirty="0"/>
              <a:t>12 weeks</a:t>
            </a:r>
          </a:p>
        </p:txBody>
      </p:sp>
      <p:sp>
        <p:nvSpPr>
          <p:cNvPr id="39" name="TextBox 38">
            <a:extLst>
              <a:ext uri="{FF2B5EF4-FFF2-40B4-BE49-F238E27FC236}">
                <a16:creationId xmlns:a16="http://schemas.microsoft.com/office/drawing/2014/main" id="{2EC1B08B-21CA-4501-A335-717ED7335E70}"/>
              </a:ext>
            </a:extLst>
          </p:cNvPr>
          <p:cNvSpPr txBox="1"/>
          <p:nvPr/>
        </p:nvSpPr>
        <p:spPr>
          <a:xfrm>
            <a:off x="837618" y="3495267"/>
            <a:ext cx="1722063" cy="523220"/>
          </a:xfrm>
          <a:prstGeom prst="rect">
            <a:avLst/>
          </a:prstGeom>
          <a:noFill/>
        </p:spPr>
        <p:txBody>
          <a:bodyPr wrap="square" rtlCol="0">
            <a:spAutoFit/>
          </a:bodyPr>
          <a:lstStyle/>
          <a:p>
            <a:r>
              <a:rPr lang="en-US" sz="2800" dirty="0"/>
              <a:t>24 weeks</a:t>
            </a:r>
          </a:p>
        </p:txBody>
      </p:sp>
      <p:sp>
        <p:nvSpPr>
          <p:cNvPr id="40" name="TextBox 39">
            <a:extLst>
              <a:ext uri="{FF2B5EF4-FFF2-40B4-BE49-F238E27FC236}">
                <a16:creationId xmlns:a16="http://schemas.microsoft.com/office/drawing/2014/main" id="{EFD6BDF9-0C54-4BA0-8D1A-E4FC11674AF8}"/>
              </a:ext>
            </a:extLst>
          </p:cNvPr>
          <p:cNvSpPr txBox="1"/>
          <p:nvPr/>
        </p:nvSpPr>
        <p:spPr>
          <a:xfrm>
            <a:off x="6721629" y="267397"/>
            <a:ext cx="1722063" cy="523220"/>
          </a:xfrm>
          <a:prstGeom prst="rect">
            <a:avLst/>
          </a:prstGeom>
          <a:noFill/>
        </p:spPr>
        <p:txBody>
          <a:bodyPr wrap="square" rtlCol="0">
            <a:spAutoFit/>
          </a:bodyPr>
          <a:lstStyle/>
          <a:p>
            <a:r>
              <a:rPr lang="en-US" sz="2800" dirty="0"/>
              <a:t>6 weeks</a:t>
            </a:r>
          </a:p>
        </p:txBody>
      </p:sp>
      <p:sp>
        <p:nvSpPr>
          <p:cNvPr id="41" name="TextBox 40">
            <a:extLst>
              <a:ext uri="{FF2B5EF4-FFF2-40B4-BE49-F238E27FC236}">
                <a16:creationId xmlns:a16="http://schemas.microsoft.com/office/drawing/2014/main" id="{4EE514B1-BA86-49FA-A00D-38A8E222A0A7}"/>
              </a:ext>
            </a:extLst>
          </p:cNvPr>
          <p:cNvSpPr txBox="1"/>
          <p:nvPr/>
        </p:nvSpPr>
        <p:spPr>
          <a:xfrm>
            <a:off x="8443692" y="4358240"/>
            <a:ext cx="1722063" cy="523220"/>
          </a:xfrm>
          <a:prstGeom prst="rect">
            <a:avLst/>
          </a:prstGeom>
          <a:noFill/>
        </p:spPr>
        <p:txBody>
          <a:bodyPr wrap="square" rtlCol="0">
            <a:spAutoFit/>
          </a:bodyPr>
          <a:lstStyle/>
          <a:p>
            <a:r>
              <a:rPr lang="en-US" sz="2800" dirty="0"/>
              <a:t>5 weeks</a:t>
            </a:r>
          </a:p>
        </p:txBody>
      </p:sp>
    </p:spTree>
    <p:extLst>
      <p:ext uri="{BB962C8B-B14F-4D97-AF65-F5344CB8AC3E}">
        <p14:creationId xmlns:p14="http://schemas.microsoft.com/office/powerpoint/2010/main" val="100290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1" presetClass="entr" presetSubtype="0" fill="hold" nodeType="withEffect">
                                  <p:stCondLst>
                                    <p:cond delay="0"/>
                                  </p:stCondLst>
                                  <p:childTnLst>
                                    <p:set>
                                      <p:cBhvr>
                                        <p:cTn id="9"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childTnLst>
                                </p:cTn>
                              </p:par>
                              <p:par>
                                <p:cTn id="15" presetID="1" presetClass="entr" presetSubtype="0" fill="hold" nodeType="with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childTnLst>
                                </p:cTn>
                              </p:par>
                              <p:par>
                                <p:cTn id="22" presetID="1" presetClass="entr" presetSubtype="0" fill="hold" nodeType="with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2000"/>
                                        <p:tgtEl>
                                          <p:spTgt spid="36"/>
                                        </p:tgtEl>
                                      </p:cBhvr>
                                    </p:animEffect>
                                  </p:childTnLst>
                                </p:cTn>
                              </p:par>
                              <p:par>
                                <p:cTn id="29" presetID="1" presetClass="entr" presetSubtype="0" fill="hold" nodeType="withEffect">
                                  <p:stCondLst>
                                    <p:cond delay="0"/>
                                  </p:stCondLst>
                                  <p:childTnLst>
                                    <p:set>
                                      <p:cBhvr>
                                        <p:cTn id="30"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78EE-56DC-45B8-9626-D9F0420A2CFD}"/>
              </a:ext>
            </a:extLst>
          </p:cNvPr>
          <p:cNvSpPr>
            <a:spLocks noGrp="1"/>
          </p:cNvSpPr>
          <p:nvPr>
            <p:ph type="title"/>
          </p:nvPr>
        </p:nvSpPr>
        <p:spPr/>
        <p:txBody>
          <a:bodyPr/>
          <a:lstStyle/>
          <a:p>
            <a:pPr algn="ctr"/>
            <a:r>
              <a:rPr lang="en-US" dirty="0"/>
              <a:t>Types of Contraception</a:t>
            </a:r>
          </a:p>
        </p:txBody>
      </p:sp>
      <p:pic>
        <p:nvPicPr>
          <p:cNvPr id="45" name="Picture 7" descr="MPj03210690000[1]">
            <a:extLst>
              <a:ext uri="{FF2B5EF4-FFF2-40B4-BE49-F238E27FC236}">
                <a16:creationId xmlns:a16="http://schemas.microsoft.com/office/drawing/2014/main" id="{AE7F6F1C-5B59-47C5-A8BA-3A72B7077083}"/>
              </a:ext>
            </a:extLst>
          </p:cNvPr>
          <p:cNvPicPr>
            <a:picLocks noChangeAspect="1" noChangeArrowheads="1"/>
          </p:cNvPicPr>
          <p:nvPr/>
        </p:nvPicPr>
        <p:blipFill>
          <a:blip r:embed="rId3" cstate="print"/>
          <a:srcRect/>
          <a:stretch>
            <a:fillRect/>
          </a:stretch>
        </p:blipFill>
        <p:spPr bwMode="auto">
          <a:xfrm>
            <a:off x="2574131" y="1474788"/>
            <a:ext cx="6700838" cy="4781550"/>
          </a:xfrm>
          <a:prstGeom prst="roundRect">
            <a:avLst>
              <a:gd name="adj" fmla="val 3281"/>
            </a:avLst>
          </a:prstGeom>
          <a:ln>
            <a:noFill/>
          </a:ln>
          <a:effectLst>
            <a:outerShdw blurRad="292100" dist="139700" dir="2700000" algn="tl" rotWithShape="0">
              <a:srgbClr val="333333">
                <a:alpha val="65000"/>
              </a:srgbClr>
            </a:outerShdw>
            <a:softEdge rad="31750"/>
          </a:effectLst>
        </p:spPr>
      </p:pic>
      <p:sp>
        <p:nvSpPr>
          <p:cNvPr id="46" name="TextBox 45">
            <a:extLst>
              <a:ext uri="{FF2B5EF4-FFF2-40B4-BE49-F238E27FC236}">
                <a16:creationId xmlns:a16="http://schemas.microsoft.com/office/drawing/2014/main" id="{F5C66C24-38FF-4814-AC9B-DE230D55D5EA}"/>
              </a:ext>
            </a:extLst>
          </p:cNvPr>
          <p:cNvSpPr txBox="1"/>
          <p:nvPr/>
        </p:nvSpPr>
        <p:spPr>
          <a:xfrm>
            <a:off x="4433982" y="1947545"/>
            <a:ext cx="3152851" cy="3671583"/>
          </a:xfrm>
          <a:prstGeom prst="rect">
            <a:avLst/>
          </a:prstGeom>
          <a:noFill/>
        </p:spPr>
        <p:txBody>
          <a:bodyPr wrap="none" rtlCol="0">
            <a:spAutoFit/>
          </a:bodyPr>
          <a:lstStyle/>
          <a:p>
            <a:pPr marL="233363" indent="-233363" algn="l">
              <a:lnSpc>
                <a:spcPct val="150000"/>
              </a:lnSpc>
              <a:buFont typeface="Arial" pitchFamily="34" charset="0"/>
              <a:buChar char="•"/>
            </a:pPr>
            <a:r>
              <a:rPr lang="en-US" sz="4000" b="1" dirty="0">
                <a:ln w="18415" cmpd="sng">
                  <a:solidFill>
                    <a:srgbClr val="FFFFFF"/>
                  </a:solidFill>
                  <a:prstDash val="solid"/>
                </a:ln>
                <a:solidFill>
                  <a:srgbClr val="FF0000"/>
                </a:solidFill>
                <a:latin typeface="Arial" panose="020B0604020202020204" pitchFamily="34" charset="0"/>
                <a:cs typeface="Arial" panose="020B0604020202020204" pitchFamily="34" charset="0"/>
              </a:rPr>
              <a:t>Barriers</a:t>
            </a:r>
          </a:p>
          <a:p>
            <a:pPr marL="233363" indent="-233363" algn="l">
              <a:lnSpc>
                <a:spcPct val="150000"/>
              </a:lnSpc>
              <a:buFont typeface="Arial" pitchFamily="34" charset="0"/>
              <a:buChar char="•"/>
            </a:pPr>
            <a:r>
              <a:rPr lang="en-US" sz="4000" b="1" dirty="0">
                <a:ln w="18415" cmpd="sng">
                  <a:solidFill>
                    <a:srgbClr val="FFFFFF"/>
                  </a:solidFill>
                  <a:prstDash val="solid"/>
                </a:ln>
                <a:solidFill>
                  <a:srgbClr val="FF0000"/>
                </a:solidFill>
                <a:latin typeface="Arial" panose="020B0604020202020204" pitchFamily="34" charset="0"/>
                <a:cs typeface="Arial" panose="020B0604020202020204" pitchFamily="34" charset="0"/>
              </a:rPr>
              <a:t>Chemicals</a:t>
            </a:r>
          </a:p>
          <a:p>
            <a:pPr marL="233363" indent="-233363" algn="l">
              <a:lnSpc>
                <a:spcPct val="150000"/>
              </a:lnSpc>
              <a:buFont typeface="Arial" pitchFamily="34" charset="0"/>
              <a:buChar char="•"/>
            </a:pPr>
            <a:r>
              <a:rPr lang="en-US" sz="4000" b="1" dirty="0">
                <a:ln w="18415" cmpd="sng">
                  <a:solidFill>
                    <a:srgbClr val="FFFFFF"/>
                  </a:solidFill>
                  <a:prstDash val="solid"/>
                </a:ln>
                <a:solidFill>
                  <a:srgbClr val="FF0000"/>
                </a:solidFill>
                <a:latin typeface="Arial" panose="020B0604020202020204" pitchFamily="34" charset="0"/>
                <a:cs typeface="Arial" panose="020B0604020202020204" pitchFamily="34" charset="0"/>
              </a:rPr>
              <a:t>Devices</a:t>
            </a:r>
          </a:p>
          <a:p>
            <a:pPr marL="233363" indent="-233363" algn="l">
              <a:lnSpc>
                <a:spcPct val="150000"/>
              </a:lnSpc>
              <a:buFont typeface="Arial" pitchFamily="34" charset="0"/>
              <a:buChar char="•"/>
            </a:pPr>
            <a:r>
              <a:rPr lang="en-US" sz="4000" b="1" dirty="0">
                <a:ln w="18415" cmpd="sng">
                  <a:solidFill>
                    <a:srgbClr val="FFFFFF"/>
                  </a:solidFill>
                  <a:prstDash val="solid"/>
                </a:ln>
                <a:solidFill>
                  <a:srgbClr val="FF0000"/>
                </a:solidFill>
                <a:latin typeface="Arial" panose="020B0604020202020204" pitchFamily="34" charset="0"/>
                <a:cs typeface="Arial" panose="020B0604020202020204" pitchFamily="34" charset="0"/>
              </a:rPr>
              <a:t>Withdrawal</a:t>
            </a:r>
          </a:p>
        </p:txBody>
      </p:sp>
    </p:spTree>
    <p:extLst>
      <p:ext uri="{BB962C8B-B14F-4D97-AF65-F5344CB8AC3E}">
        <p14:creationId xmlns:p14="http://schemas.microsoft.com/office/powerpoint/2010/main" val="334809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fade">
                                      <p:cBhvr>
                                        <p:cTn id="7" dur="1000"/>
                                        <p:tgtEl>
                                          <p:spTgt spid="46">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6">
                                            <p:txEl>
                                              <p:pRg st="1" end="1"/>
                                            </p:txEl>
                                          </p:spTgt>
                                        </p:tgtEl>
                                        <p:attrNameLst>
                                          <p:attrName>style.visibility</p:attrName>
                                        </p:attrNameLst>
                                      </p:cBhvr>
                                      <p:to>
                                        <p:strVal val="visible"/>
                                      </p:to>
                                    </p:set>
                                    <p:animEffect transition="in" filter="fade">
                                      <p:cBhvr>
                                        <p:cTn id="11" dur="1000"/>
                                        <p:tgtEl>
                                          <p:spTgt spid="46">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6">
                                            <p:txEl>
                                              <p:pRg st="2" end="2"/>
                                            </p:txEl>
                                          </p:spTgt>
                                        </p:tgtEl>
                                        <p:attrNameLst>
                                          <p:attrName>style.visibility</p:attrName>
                                        </p:attrNameLst>
                                      </p:cBhvr>
                                      <p:to>
                                        <p:strVal val="visible"/>
                                      </p:to>
                                    </p:set>
                                    <p:animEffect transition="in" filter="fade">
                                      <p:cBhvr>
                                        <p:cTn id="15" dur="1000"/>
                                        <p:tgtEl>
                                          <p:spTgt spid="46">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46">
                                            <p:txEl>
                                              <p:pRg st="3" end="3"/>
                                            </p:txEl>
                                          </p:spTgt>
                                        </p:tgtEl>
                                        <p:attrNameLst>
                                          <p:attrName>style.visibility</p:attrName>
                                        </p:attrNameLst>
                                      </p:cBhvr>
                                      <p:to>
                                        <p:strVal val="visible"/>
                                      </p:to>
                                    </p:set>
                                    <p:animEffect transition="in" filter="fade">
                                      <p:cBhvr>
                                        <p:cTn id="19" dur="1000"/>
                                        <p:tgtEl>
                                          <p:spTgt spid="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B2693-2C5A-48B1-A88A-0EC7F460F2CE}"/>
              </a:ext>
            </a:extLst>
          </p:cNvPr>
          <p:cNvSpPr>
            <a:spLocks noGrp="1"/>
          </p:cNvSpPr>
          <p:nvPr>
            <p:ph type="title"/>
          </p:nvPr>
        </p:nvSpPr>
        <p:spPr/>
        <p:txBody>
          <a:bodyPr/>
          <a:lstStyle/>
          <a:p>
            <a:pPr algn="ctr"/>
            <a:r>
              <a:rPr lang="en-US" dirty="0"/>
              <a:t>Relationship Differences</a:t>
            </a:r>
          </a:p>
        </p:txBody>
      </p:sp>
      <p:sp>
        <p:nvSpPr>
          <p:cNvPr id="3" name="Content Placeholder 2">
            <a:extLst>
              <a:ext uri="{FF2B5EF4-FFF2-40B4-BE49-F238E27FC236}">
                <a16:creationId xmlns:a16="http://schemas.microsoft.com/office/drawing/2014/main" id="{C929B651-52FD-4919-B705-F277926B0E51}"/>
              </a:ext>
            </a:extLst>
          </p:cNvPr>
          <p:cNvSpPr>
            <a:spLocks noGrp="1"/>
          </p:cNvSpPr>
          <p:nvPr>
            <p:ph sz="half" idx="1"/>
          </p:nvPr>
        </p:nvSpPr>
        <p:spPr>
          <a:xfrm>
            <a:off x="758050" y="1825625"/>
            <a:ext cx="5337950" cy="4351338"/>
          </a:xfrm>
        </p:spPr>
        <p:txBody>
          <a:bodyPr>
            <a:normAutofit/>
          </a:bodyPr>
          <a:lstStyle/>
          <a:p>
            <a:pPr marL="0" indent="0" algn="ctr">
              <a:buNone/>
            </a:pPr>
            <a:r>
              <a:rPr lang="en-US" b="1" dirty="0"/>
              <a:t>Fertility Awareness</a:t>
            </a:r>
          </a:p>
          <a:p>
            <a:pPr marL="0" indent="0" algn="ctr">
              <a:buNone/>
            </a:pPr>
            <a:endParaRPr lang="en-US" b="1" dirty="0"/>
          </a:p>
          <a:p>
            <a:r>
              <a:rPr lang="en-US" dirty="0"/>
              <a:t>Shared responsibility</a:t>
            </a:r>
          </a:p>
          <a:p>
            <a:r>
              <a:rPr lang="en-US" dirty="0"/>
              <a:t>Enhances couple communication</a:t>
            </a:r>
          </a:p>
          <a:p>
            <a:r>
              <a:rPr lang="en-US" dirty="0"/>
              <a:t>Abstain if avoiding pregnancy</a:t>
            </a:r>
          </a:p>
          <a:p>
            <a:r>
              <a:rPr lang="en-US" dirty="0"/>
              <a:t>Fosters mutual respect</a:t>
            </a:r>
          </a:p>
          <a:p>
            <a:r>
              <a:rPr lang="en-US" dirty="0"/>
              <a:t>Connects intimacy with pregnancy</a:t>
            </a:r>
          </a:p>
        </p:txBody>
      </p:sp>
      <p:sp>
        <p:nvSpPr>
          <p:cNvPr id="4" name="Content Placeholder 3">
            <a:extLst>
              <a:ext uri="{FF2B5EF4-FFF2-40B4-BE49-F238E27FC236}">
                <a16:creationId xmlns:a16="http://schemas.microsoft.com/office/drawing/2014/main" id="{939875CC-3BD3-41C7-BFF3-5A05D82F6E57}"/>
              </a:ext>
            </a:extLst>
          </p:cNvPr>
          <p:cNvSpPr>
            <a:spLocks noGrp="1"/>
          </p:cNvSpPr>
          <p:nvPr>
            <p:ph sz="half" idx="2"/>
          </p:nvPr>
        </p:nvSpPr>
        <p:spPr>
          <a:xfrm>
            <a:off x="6319839" y="1825625"/>
            <a:ext cx="5767385" cy="4351338"/>
          </a:xfrm>
        </p:spPr>
        <p:txBody>
          <a:bodyPr>
            <a:normAutofit/>
          </a:bodyPr>
          <a:lstStyle/>
          <a:p>
            <a:pPr marL="0" indent="0" algn="ctr">
              <a:buNone/>
            </a:pPr>
            <a:r>
              <a:rPr lang="en-US" b="1" dirty="0"/>
              <a:t>Contraception</a:t>
            </a:r>
          </a:p>
          <a:p>
            <a:pPr marL="0" indent="0" algn="ctr">
              <a:buNone/>
            </a:pPr>
            <a:endParaRPr lang="en-US" b="1" dirty="0"/>
          </a:p>
          <a:p>
            <a:r>
              <a:rPr lang="en-US" dirty="0"/>
              <a:t>Individual responsibility</a:t>
            </a:r>
          </a:p>
          <a:p>
            <a:r>
              <a:rPr lang="en-US" dirty="0"/>
              <a:t>Diminishes need for communication</a:t>
            </a:r>
          </a:p>
          <a:p>
            <a:r>
              <a:rPr lang="en-US" dirty="0"/>
              <a:t>Engage while avoiding pregnancy</a:t>
            </a:r>
          </a:p>
          <a:p>
            <a:r>
              <a:rPr lang="en-US" dirty="0"/>
              <a:t>Creates environment to “use” partner</a:t>
            </a:r>
          </a:p>
          <a:p>
            <a:r>
              <a:rPr lang="en-US" dirty="0"/>
              <a:t>Separates sex from pregnancy</a:t>
            </a:r>
          </a:p>
        </p:txBody>
      </p:sp>
    </p:spTree>
    <p:extLst>
      <p:ext uri="{BB962C8B-B14F-4D97-AF65-F5344CB8AC3E}">
        <p14:creationId xmlns:p14="http://schemas.microsoft.com/office/powerpoint/2010/main" val="130655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additive="base">
                                        <p:cTn id="2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 calcmode="lin" valueType="num">
                                      <p:cBhvr additive="base">
                                        <p:cTn id="4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 calcmode="lin" valueType="num">
                                      <p:cBhvr additive="base">
                                        <p:cTn id="5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
                                            <p:txEl>
                                              <p:pRg st="6" end="6"/>
                                            </p:txEl>
                                          </p:spTgt>
                                        </p:tgtEl>
                                        <p:attrNameLst>
                                          <p:attrName>style.visibility</p:attrName>
                                        </p:attrNameLst>
                                      </p:cBhvr>
                                      <p:to>
                                        <p:strVal val="visible"/>
                                      </p:to>
                                    </p:set>
                                    <p:anim calcmode="lin" valueType="num">
                                      <p:cBhvr additive="base">
                                        <p:cTn id="5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B2693-2C5A-48B1-A88A-0EC7F460F2CE}"/>
              </a:ext>
            </a:extLst>
          </p:cNvPr>
          <p:cNvSpPr>
            <a:spLocks noGrp="1"/>
          </p:cNvSpPr>
          <p:nvPr>
            <p:ph type="title"/>
          </p:nvPr>
        </p:nvSpPr>
        <p:spPr/>
        <p:txBody>
          <a:bodyPr/>
          <a:lstStyle/>
          <a:p>
            <a:pPr algn="ctr"/>
            <a:r>
              <a:rPr lang="en-US" dirty="0"/>
              <a:t>Medical Differences</a:t>
            </a:r>
          </a:p>
        </p:txBody>
      </p:sp>
      <p:sp>
        <p:nvSpPr>
          <p:cNvPr id="3" name="Content Placeholder 2">
            <a:extLst>
              <a:ext uri="{FF2B5EF4-FFF2-40B4-BE49-F238E27FC236}">
                <a16:creationId xmlns:a16="http://schemas.microsoft.com/office/drawing/2014/main" id="{C929B651-52FD-4919-B705-F277926B0E51}"/>
              </a:ext>
            </a:extLst>
          </p:cNvPr>
          <p:cNvSpPr>
            <a:spLocks noGrp="1"/>
          </p:cNvSpPr>
          <p:nvPr>
            <p:ph sz="half" idx="1"/>
          </p:nvPr>
        </p:nvSpPr>
        <p:spPr>
          <a:xfrm>
            <a:off x="846946" y="1825625"/>
            <a:ext cx="5025216" cy="4351338"/>
          </a:xfrm>
        </p:spPr>
        <p:txBody>
          <a:bodyPr/>
          <a:lstStyle/>
          <a:p>
            <a:pPr marL="0" indent="0" algn="ctr">
              <a:buNone/>
            </a:pPr>
            <a:r>
              <a:rPr lang="en-US" b="1" dirty="0"/>
              <a:t>Fertility Awareness</a:t>
            </a:r>
          </a:p>
          <a:p>
            <a:pPr marL="0" indent="0" algn="ctr">
              <a:buNone/>
            </a:pPr>
            <a:endParaRPr lang="en-US" b="1" dirty="0"/>
          </a:p>
          <a:p>
            <a:r>
              <a:rPr lang="en-US" dirty="0"/>
              <a:t>No health risks</a:t>
            </a:r>
          </a:p>
          <a:p>
            <a:r>
              <a:rPr lang="en-US" dirty="0"/>
              <a:t>Works with fertility</a:t>
            </a:r>
          </a:p>
          <a:p>
            <a:r>
              <a:rPr lang="en-US" dirty="0"/>
              <a:t>No impact on future fertility</a:t>
            </a:r>
          </a:p>
          <a:p>
            <a:r>
              <a:rPr lang="en-US" dirty="0"/>
              <a:t>No environmental impact</a:t>
            </a:r>
          </a:p>
        </p:txBody>
      </p:sp>
      <p:sp>
        <p:nvSpPr>
          <p:cNvPr id="4" name="Content Placeholder 3">
            <a:extLst>
              <a:ext uri="{FF2B5EF4-FFF2-40B4-BE49-F238E27FC236}">
                <a16:creationId xmlns:a16="http://schemas.microsoft.com/office/drawing/2014/main" id="{939875CC-3BD3-41C7-BFF3-5A05D82F6E57}"/>
              </a:ext>
            </a:extLst>
          </p:cNvPr>
          <p:cNvSpPr>
            <a:spLocks noGrp="1"/>
          </p:cNvSpPr>
          <p:nvPr>
            <p:ph sz="half" idx="2"/>
          </p:nvPr>
        </p:nvSpPr>
        <p:spPr>
          <a:xfrm>
            <a:off x="6319839" y="1825625"/>
            <a:ext cx="5576885" cy="4351338"/>
          </a:xfrm>
        </p:spPr>
        <p:txBody>
          <a:bodyPr/>
          <a:lstStyle/>
          <a:p>
            <a:pPr marL="0" indent="0" algn="ctr">
              <a:buNone/>
            </a:pPr>
            <a:r>
              <a:rPr lang="en-US" b="1" dirty="0"/>
              <a:t>Contraception</a:t>
            </a:r>
          </a:p>
          <a:p>
            <a:pPr marL="0" indent="0" algn="ctr">
              <a:buNone/>
            </a:pPr>
            <a:endParaRPr lang="en-US" b="1" dirty="0"/>
          </a:p>
          <a:p>
            <a:r>
              <a:rPr lang="en-US" dirty="0"/>
              <a:t>Potential side effects</a:t>
            </a:r>
          </a:p>
          <a:p>
            <a:r>
              <a:rPr lang="en-US" dirty="0"/>
              <a:t>Suppresses or eliminates fertility</a:t>
            </a:r>
          </a:p>
          <a:p>
            <a:r>
              <a:rPr lang="en-US" dirty="0"/>
              <a:t>May impact future fertility</a:t>
            </a:r>
          </a:p>
          <a:p>
            <a:r>
              <a:rPr lang="en-US" dirty="0"/>
              <a:t>Environment impacted by artificial hormones in waterways</a:t>
            </a:r>
          </a:p>
        </p:txBody>
      </p:sp>
    </p:spTree>
    <p:extLst>
      <p:ext uri="{BB962C8B-B14F-4D97-AF65-F5344CB8AC3E}">
        <p14:creationId xmlns:p14="http://schemas.microsoft.com/office/powerpoint/2010/main" val="390594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additive="base">
                                        <p:cTn id="2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 calcmode="lin" valueType="num">
                                      <p:cBhvr additive="base">
                                        <p:cTn id="4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B2693-2C5A-48B1-A88A-0EC7F460F2CE}"/>
              </a:ext>
            </a:extLst>
          </p:cNvPr>
          <p:cNvSpPr>
            <a:spLocks noGrp="1"/>
          </p:cNvSpPr>
          <p:nvPr>
            <p:ph type="title"/>
          </p:nvPr>
        </p:nvSpPr>
        <p:spPr/>
        <p:txBody>
          <a:bodyPr/>
          <a:lstStyle/>
          <a:p>
            <a:pPr algn="ctr"/>
            <a:r>
              <a:rPr lang="en-US" dirty="0"/>
              <a:t>Effectiveness Rates</a:t>
            </a:r>
          </a:p>
        </p:txBody>
      </p:sp>
      <p:sp>
        <p:nvSpPr>
          <p:cNvPr id="3" name="Content Placeholder 2">
            <a:extLst>
              <a:ext uri="{FF2B5EF4-FFF2-40B4-BE49-F238E27FC236}">
                <a16:creationId xmlns:a16="http://schemas.microsoft.com/office/drawing/2014/main" id="{C929B651-52FD-4919-B705-F277926B0E51}"/>
              </a:ext>
            </a:extLst>
          </p:cNvPr>
          <p:cNvSpPr>
            <a:spLocks noGrp="1"/>
          </p:cNvSpPr>
          <p:nvPr>
            <p:ph sz="half" idx="1"/>
          </p:nvPr>
        </p:nvSpPr>
        <p:spPr>
          <a:xfrm>
            <a:off x="676275" y="1825625"/>
            <a:ext cx="5468941" cy="4351338"/>
          </a:xfrm>
        </p:spPr>
        <p:txBody>
          <a:bodyPr>
            <a:normAutofit fontScale="62500" lnSpcReduction="20000"/>
          </a:bodyPr>
          <a:lstStyle/>
          <a:p>
            <a:pPr marL="0" indent="0" algn="ctr">
              <a:buNone/>
            </a:pPr>
            <a:r>
              <a:rPr lang="en-US" sz="4500" b="1" dirty="0"/>
              <a:t>Fertility Awareness</a:t>
            </a:r>
          </a:p>
          <a:p>
            <a:pPr marL="0" indent="0" algn="ctr">
              <a:buNone/>
            </a:pPr>
            <a:endParaRPr lang="en-US" b="1" dirty="0"/>
          </a:p>
          <a:p>
            <a:r>
              <a:rPr lang="en-US" sz="3700" dirty="0" err="1"/>
              <a:t>Sympto</a:t>
            </a:r>
            <a:r>
              <a:rPr lang="en-US" sz="3700" dirty="0"/>
              <a:t>-Thermal and Ovulation Methods – 99%</a:t>
            </a:r>
          </a:p>
          <a:p>
            <a:endParaRPr lang="en-US" sz="3700" dirty="0"/>
          </a:p>
          <a:p>
            <a:pPr marL="0" indent="0">
              <a:buNone/>
            </a:pPr>
            <a:r>
              <a:rPr lang="en-US" sz="3700" dirty="0"/>
              <a:t>*if properly learned and used according to instructions for avoiding or delaying pregnancy</a:t>
            </a:r>
          </a:p>
        </p:txBody>
      </p:sp>
      <p:sp>
        <p:nvSpPr>
          <p:cNvPr id="4" name="Content Placeholder 3">
            <a:extLst>
              <a:ext uri="{FF2B5EF4-FFF2-40B4-BE49-F238E27FC236}">
                <a16:creationId xmlns:a16="http://schemas.microsoft.com/office/drawing/2014/main" id="{939875CC-3BD3-41C7-BFF3-5A05D82F6E57}"/>
              </a:ext>
            </a:extLst>
          </p:cNvPr>
          <p:cNvSpPr>
            <a:spLocks noGrp="1"/>
          </p:cNvSpPr>
          <p:nvPr>
            <p:ph sz="half" idx="2"/>
          </p:nvPr>
        </p:nvSpPr>
        <p:spPr/>
        <p:txBody>
          <a:bodyPr>
            <a:normAutofit fontScale="62500" lnSpcReduction="20000"/>
          </a:bodyPr>
          <a:lstStyle/>
          <a:p>
            <a:pPr marL="0" indent="0" algn="ctr">
              <a:buNone/>
            </a:pPr>
            <a:r>
              <a:rPr lang="en-US" sz="4500" b="1" dirty="0"/>
              <a:t>Contraception</a:t>
            </a:r>
          </a:p>
          <a:p>
            <a:pPr marL="0" indent="0" algn="ctr">
              <a:buNone/>
            </a:pPr>
            <a:endParaRPr lang="en-US" sz="3600" b="1" dirty="0"/>
          </a:p>
          <a:p>
            <a:r>
              <a:rPr lang="en-US" sz="3600" dirty="0"/>
              <a:t>Pill, patch, rings – 92%</a:t>
            </a:r>
          </a:p>
          <a:p>
            <a:r>
              <a:rPr lang="en-US" sz="3600" dirty="0"/>
              <a:t>Injectables – 97%</a:t>
            </a:r>
          </a:p>
          <a:p>
            <a:r>
              <a:rPr lang="en-US" sz="3600" dirty="0"/>
              <a:t>IUD – 98-99%</a:t>
            </a:r>
          </a:p>
          <a:p>
            <a:r>
              <a:rPr lang="en-US" sz="3600" dirty="0"/>
              <a:t>Diaphragm – 84%</a:t>
            </a:r>
          </a:p>
          <a:p>
            <a:r>
              <a:rPr lang="en-US" sz="3600" dirty="0"/>
              <a:t>Cervical Cap – 68-84%</a:t>
            </a:r>
          </a:p>
          <a:p>
            <a:r>
              <a:rPr lang="en-US" sz="3600" dirty="0"/>
              <a:t>Condoms: Male – 85%, Female – 79%</a:t>
            </a:r>
          </a:p>
          <a:p>
            <a:r>
              <a:rPr lang="en-US" sz="3600" dirty="0"/>
              <a:t>Spermicides – 71%</a:t>
            </a:r>
          </a:p>
          <a:p>
            <a:r>
              <a:rPr lang="en-US" sz="3600" dirty="0"/>
              <a:t>Withdrawal – 73%</a:t>
            </a:r>
          </a:p>
          <a:p>
            <a:r>
              <a:rPr lang="en-US" sz="3600" dirty="0"/>
              <a:t>Surgical Sterilization – 99%</a:t>
            </a:r>
          </a:p>
          <a:p>
            <a:endParaRPr lang="en-US" dirty="0"/>
          </a:p>
        </p:txBody>
      </p:sp>
    </p:spTree>
    <p:extLst>
      <p:ext uri="{BB962C8B-B14F-4D97-AF65-F5344CB8AC3E}">
        <p14:creationId xmlns:p14="http://schemas.microsoft.com/office/powerpoint/2010/main" val="127963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500"/>
                                        <p:tgtEl>
                                          <p:spTgt spid="4">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fade">
                                      <p:cBhvr>
                                        <p:cTn id="30" dur="500"/>
                                        <p:tgtEl>
                                          <p:spTgt spid="4">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fade">
                                      <p:cBhvr>
                                        <p:cTn id="33" dur="500"/>
                                        <p:tgtEl>
                                          <p:spTgt spid="4">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4">
                                            <p:txEl>
                                              <p:pRg st="7" end="7"/>
                                            </p:txEl>
                                          </p:spTgt>
                                        </p:tgtEl>
                                        <p:attrNameLst>
                                          <p:attrName>style.visibility</p:attrName>
                                        </p:attrNameLst>
                                      </p:cBhvr>
                                      <p:to>
                                        <p:strVal val="visible"/>
                                      </p:to>
                                    </p:set>
                                    <p:animEffect transition="in" filter="fade">
                                      <p:cBhvr>
                                        <p:cTn id="36" dur="500"/>
                                        <p:tgtEl>
                                          <p:spTgt spid="4">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fade">
                                      <p:cBhvr>
                                        <p:cTn id="39" dur="500"/>
                                        <p:tgtEl>
                                          <p:spTgt spid="4">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500"/>
                                        <p:tgtEl>
                                          <p:spTgt spid="4">
                                            <p:txEl>
                                              <p:pRg st="9" end="9"/>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4">
                                            <p:txEl>
                                              <p:pRg st="10" end="10"/>
                                            </p:txEl>
                                          </p:spTgt>
                                        </p:tgtEl>
                                        <p:attrNameLst>
                                          <p:attrName>style.visibility</p:attrName>
                                        </p:attrNameLst>
                                      </p:cBhvr>
                                      <p:to>
                                        <p:strVal val="visible"/>
                                      </p:to>
                                    </p:set>
                                    <p:animEffect transition="in" filter="fade">
                                      <p:cBhvr>
                                        <p:cTn id="45"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78EE-56DC-45B8-9626-D9F0420A2CFD}"/>
              </a:ext>
            </a:extLst>
          </p:cNvPr>
          <p:cNvSpPr>
            <a:spLocks noGrp="1"/>
          </p:cNvSpPr>
          <p:nvPr>
            <p:ph type="title"/>
          </p:nvPr>
        </p:nvSpPr>
        <p:spPr/>
        <p:txBody>
          <a:bodyPr>
            <a:normAutofit fontScale="90000"/>
          </a:bodyPr>
          <a:lstStyle/>
          <a:p>
            <a:pPr algn="ctr"/>
            <a:r>
              <a:rPr lang="en-US" dirty="0"/>
              <a:t>The Effectiveness of NFP </a:t>
            </a:r>
            <a:br>
              <a:rPr lang="en-US" dirty="0"/>
            </a:br>
            <a:r>
              <a:rPr lang="en-US" dirty="0"/>
              <a:t>Depends on You</a:t>
            </a:r>
          </a:p>
        </p:txBody>
      </p:sp>
      <p:grpSp>
        <p:nvGrpSpPr>
          <p:cNvPr id="5" name="Group 4">
            <a:extLst>
              <a:ext uri="{FF2B5EF4-FFF2-40B4-BE49-F238E27FC236}">
                <a16:creationId xmlns:a16="http://schemas.microsoft.com/office/drawing/2014/main" id="{EF8CD394-F4D6-4F3B-9BFA-B34B954694E9}"/>
              </a:ext>
            </a:extLst>
          </p:cNvPr>
          <p:cNvGrpSpPr/>
          <p:nvPr/>
        </p:nvGrpSpPr>
        <p:grpSpPr>
          <a:xfrm>
            <a:off x="2247826" y="1690688"/>
            <a:ext cx="7270528" cy="4452531"/>
            <a:chOff x="586932" y="1568302"/>
            <a:chExt cx="7823200" cy="4883150"/>
          </a:xfrm>
        </p:grpSpPr>
        <p:pic>
          <p:nvPicPr>
            <p:cNvPr id="6" name="Picture 12">
              <a:extLst>
                <a:ext uri="{FF2B5EF4-FFF2-40B4-BE49-F238E27FC236}">
                  <a16:creationId xmlns:a16="http://schemas.microsoft.com/office/drawing/2014/main" id="{38C8EB7E-0D18-4672-9727-C7A3C5130491}"/>
                </a:ext>
              </a:extLst>
            </p:cNvPr>
            <p:cNvPicPr>
              <a:picLocks noChangeAspect="1" noChangeArrowheads="1"/>
            </p:cNvPicPr>
            <p:nvPr/>
          </p:nvPicPr>
          <p:blipFill>
            <a:blip r:embed="rId3" cstate="print"/>
            <a:srcRect/>
            <a:stretch>
              <a:fillRect/>
            </a:stretch>
          </p:blipFill>
          <p:spPr bwMode="auto">
            <a:xfrm>
              <a:off x="2085532" y="4054327"/>
              <a:ext cx="2084388" cy="1371600"/>
            </a:xfrm>
            <a:prstGeom prst="rect">
              <a:avLst/>
            </a:prstGeom>
            <a:ln>
              <a:noFill/>
            </a:ln>
            <a:effectLst>
              <a:outerShdw blurRad="292100" dist="139700" dir="2700000" algn="tl" rotWithShape="0">
                <a:srgbClr val="333333">
                  <a:alpha val="65000"/>
                </a:srgbClr>
              </a:outerShdw>
              <a:softEdge rad="31750"/>
            </a:effectLst>
          </p:spPr>
        </p:pic>
        <p:pic>
          <p:nvPicPr>
            <p:cNvPr id="7" name="Picture 13">
              <a:extLst>
                <a:ext uri="{FF2B5EF4-FFF2-40B4-BE49-F238E27FC236}">
                  <a16:creationId xmlns:a16="http://schemas.microsoft.com/office/drawing/2014/main" id="{BA166CE0-022A-4150-98DA-D4E09ADBCB9A}"/>
                </a:ext>
              </a:extLst>
            </p:cNvPr>
            <p:cNvPicPr>
              <a:picLocks noChangeAspect="1" noChangeArrowheads="1"/>
            </p:cNvPicPr>
            <p:nvPr/>
          </p:nvPicPr>
          <p:blipFill>
            <a:blip r:embed="rId4" cstate="print"/>
            <a:srcRect/>
            <a:stretch>
              <a:fillRect/>
            </a:stretch>
          </p:blipFill>
          <p:spPr bwMode="auto">
            <a:xfrm>
              <a:off x="1980757" y="2793852"/>
              <a:ext cx="2103438" cy="1371600"/>
            </a:xfrm>
            <a:prstGeom prst="rect">
              <a:avLst/>
            </a:prstGeom>
            <a:ln>
              <a:noFill/>
            </a:ln>
            <a:effectLst>
              <a:outerShdw blurRad="292100" dist="139700" dir="2700000" algn="tl" rotWithShape="0">
                <a:srgbClr val="333333">
                  <a:alpha val="65000"/>
                </a:srgbClr>
              </a:outerShdw>
              <a:softEdge rad="31750"/>
            </a:effectLst>
          </p:spPr>
        </p:pic>
        <p:pic>
          <p:nvPicPr>
            <p:cNvPr id="8" name="Picture 8">
              <a:extLst>
                <a:ext uri="{FF2B5EF4-FFF2-40B4-BE49-F238E27FC236}">
                  <a16:creationId xmlns:a16="http://schemas.microsoft.com/office/drawing/2014/main" id="{C8D754E8-F4E6-40E5-820C-199A29FA5181}"/>
                </a:ext>
              </a:extLst>
            </p:cNvPr>
            <p:cNvPicPr>
              <a:picLocks noChangeAspect="1" noChangeArrowheads="1"/>
            </p:cNvPicPr>
            <p:nvPr/>
          </p:nvPicPr>
          <p:blipFill>
            <a:blip r:embed="rId5" cstate="print"/>
            <a:srcRect/>
            <a:stretch>
              <a:fillRect/>
            </a:stretch>
          </p:blipFill>
          <p:spPr bwMode="auto">
            <a:xfrm>
              <a:off x="586932" y="1739752"/>
              <a:ext cx="1371600" cy="2120900"/>
            </a:xfrm>
            <a:prstGeom prst="rect">
              <a:avLst/>
            </a:prstGeom>
            <a:ln>
              <a:noFill/>
            </a:ln>
            <a:effectLst>
              <a:outerShdw blurRad="292100" dist="139700" dir="2700000" algn="tl" rotWithShape="0">
                <a:srgbClr val="333333">
                  <a:alpha val="65000"/>
                </a:srgbClr>
              </a:outerShdw>
              <a:softEdge rad="31750"/>
            </a:effectLst>
          </p:spPr>
        </p:pic>
        <p:pic>
          <p:nvPicPr>
            <p:cNvPr id="9" name="Picture 5">
              <a:extLst>
                <a:ext uri="{FF2B5EF4-FFF2-40B4-BE49-F238E27FC236}">
                  <a16:creationId xmlns:a16="http://schemas.microsoft.com/office/drawing/2014/main" id="{F75221E2-FF39-42A3-825F-975AAE9CA0CB}"/>
                </a:ext>
              </a:extLst>
            </p:cNvPr>
            <p:cNvPicPr>
              <a:picLocks noChangeAspect="1" noChangeArrowheads="1"/>
            </p:cNvPicPr>
            <p:nvPr/>
          </p:nvPicPr>
          <p:blipFill>
            <a:blip r:embed="rId6" cstate="print"/>
            <a:srcRect/>
            <a:stretch>
              <a:fillRect/>
            </a:stretch>
          </p:blipFill>
          <p:spPr bwMode="auto">
            <a:xfrm>
              <a:off x="872682" y="3559027"/>
              <a:ext cx="1371600" cy="2054225"/>
            </a:xfrm>
            <a:prstGeom prst="rect">
              <a:avLst/>
            </a:prstGeom>
            <a:ln>
              <a:noFill/>
            </a:ln>
            <a:effectLst>
              <a:outerShdw blurRad="292100" dist="139700" dir="2700000" algn="tl" rotWithShape="0">
                <a:srgbClr val="333333">
                  <a:alpha val="65000"/>
                </a:srgbClr>
              </a:outerShdw>
              <a:softEdge rad="31750"/>
            </a:effectLst>
          </p:spPr>
        </p:pic>
        <p:pic>
          <p:nvPicPr>
            <p:cNvPr id="10" name="Picture 6">
              <a:extLst>
                <a:ext uri="{FF2B5EF4-FFF2-40B4-BE49-F238E27FC236}">
                  <a16:creationId xmlns:a16="http://schemas.microsoft.com/office/drawing/2014/main" id="{AB98FF7F-68DE-4B30-A606-A3444FEBA5BE}"/>
                </a:ext>
              </a:extLst>
            </p:cNvPr>
            <p:cNvPicPr>
              <a:picLocks noChangeAspect="1" noChangeArrowheads="1"/>
            </p:cNvPicPr>
            <p:nvPr/>
          </p:nvPicPr>
          <p:blipFill>
            <a:blip r:embed="rId7" cstate="print"/>
            <a:srcRect/>
            <a:stretch>
              <a:fillRect/>
            </a:stretch>
          </p:blipFill>
          <p:spPr bwMode="auto">
            <a:xfrm>
              <a:off x="5663757" y="4244827"/>
              <a:ext cx="1371600" cy="2079625"/>
            </a:xfrm>
            <a:prstGeom prst="rect">
              <a:avLst/>
            </a:prstGeom>
            <a:ln>
              <a:noFill/>
            </a:ln>
            <a:effectLst>
              <a:outerShdw blurRad="292100" dist="139700" dir="2700000" algn="tl" rotWithShape="0">
                <a:srgbClr val="333333">
                  <a:alpha val="65000"/>
                </a:srgbClr>
              </a:outerShdw>
              <a:softEdge rad="31750"/>
            </a:effectLst>
          </p:spPr>
        </p:pic>
        <p:pic>
          <p:nvPicPr>
            <p:cNvPr id="11" name="Picture 7">
              <a:extLst>
                <a:ext uri="{FF2B5EF4-FFF2-40B4-BE49-F238E27FC236}">
                  <a16:creationId xmlns:a16="http://schemas.microsoft.com/office/drawing/2014/main" id="{29BBE06C-372C-4CD5-AD9A-FEBA7EE4FF63}"/>
                </a:ext>
              </a:extLst>
            </p:cNvPr>
            <p:cNvPicPr>
              <a:picLocks noChangeAspect="1" noChangeArrowheads="1"/>
            </p:cNvPicPr>
            <p:nvPr/>
          </p:nvPicPr>
          <p:blipFill>
            <a:blip r:embed="rId8" cstate="print"/>
            <a:srcRect/>
            <a:stretch>
              <a:fillRect/>
            </a:stretch>
          </p:blipFill>
          <p:spPr bwMode="auto">
            <a:xfrm>
              <a:off x="7038532" y="4016227"/>
              <a:ext cx="1371600" cy="2084388"/>
            </a:xfrm>
            <a:prstGeom prst="rect">
              <a:avLst/>
            </a:prstGeom>
            <a:ln>
              <a:noFill/>
            </a:ln>
            <a:effectLst>
              <a:outerShdw blurRad="292100" dist="139700" dir="2700000" algn="tl" rotWithShape="0">
                <a:srgbClr val="333333">
                  <a:alpha val="65000"/>
                </a:srgbClr>
              </a:outerShdw>
              <a:softEdge rad="31750"/>
            </a:effectLst>
          </p:spPr>
        </p:pic>
        <p:pic>
          <p:nvPicPr>
            <p:cNvPr id="12" name="Picture 9">
              <a:extLst>
                <a:ext uri="{FF2B5EF4-FFF2-40B4-BE49-F238E27FC236}">
                  <a16:creationId xmlns:a16="http://schemas.microsoft.com/office/drawing/2014/main" id="{B0A1F182-7C5E-41F9-A2D9-4B6B4B5A0ADB}"/>
                </a:ext>
              </a:extLst>
            </p:cNvPr>
            <p:cNvPicPr>
              <a:picLocks noChangeAspect="1" noChangeArrowheads="1"/>
            </p:cNvPicPr>
            <p:nvPr/>
          </p:nvPicPr>
          <p:blipFill>
            <a:blip r:embed="rId9" cstate="print"/>
            <a:srcRect/>
            <a:stretch>
              <a:fillRect/>
            </a:stretch>
          </p:blipFill>
          <p:spPr bwMode="auto">
            <a:xfrm>
              <a:off x="1552132" y="5079852"/>
              <a:ext cx="2066925" cy="1371600"/>
            </a:xfrm>
            <a:prstGeom prst="rect">
              <a:avLst/>
            </a:prstGeom>
            <a:ln>
              <a:noFill/>
            </a:ln>
            <a:effectLst>
              <a:outerShdw blurRad="292100" dist="139700" dir="2700000" algn="tl" rotWithShape="0">
                <a:srgbClr val="333333">
                  <a:alpha val="65000"/>
                </a:srgbClr>
              </a:outerShdw>
              <a:softEdge rad="31750"/>
            </a:effectLst>
          </p:spPr>
        </p:pic>
        <p:pic>
          <p:nvPicPr>
            <p:cNvPr id="13" name="Picture 10">
              <a:extLst>
                <a:ext uri="{FF2B5EF4-FFF2-40B4-BE49-F238E27FC236}">
                  <a16:creationId xmlns:a16="http://schemas.microsoft.com/office/drawing/2014/main" id="{D40F826F-40E2-47CE-AAB8-BA90CA687067}"/>
                </a:ext>
              </a:extLst>
            </p:cNvPr>
            <p:cNvPicPr>
              <a:picLocks noChangeAspect="1" noChangeArrowheads="1"/>
            </p:cNvPicPr>
            <p:nvPr/>
          </p:nvPicPr>
          <p:blipFill>
            <a:blip r:embed="rId10" cstate="print"/>
            <a:srcRect/>
            <a:stretch>
              <a:fillRect/>
            </a:stretch>
          </p:blipFill>
          <p:spPr bwMode="auto">
            <a:xfrm>
              <a:off x="1971232" y="1568302"/>
              <a:ext cx="2047875" cy="1365250"/>
            </a:xfrm>
            <a:prstGeom prst="rect">
              <a:avLst/>
            </a:prstGeom>
            <a:ln>
              <a:noFill/>
            </a:ln>
            <a:effectLst>
              <a:outerShdw blurRad="292100" dist="139700" dir="2700000" algn="tl" rotWithShape="0">
                <a:srgbClr val="333333">
                  <a:alpha val="65000"/>
                </a:srgbClr>
              </a:outerShdw>
              <a:softEdge rad="31750"/>
            </a:effectLst>
          </p:spPr>
        </p:pic>
        <p:pic>
          <p:nvPicPr>
            <p:cNvPr id="14" name="Picture 11">
              <a:extLst>
                <a:ext uri="{FF2B5EF4-FFF2-40B4-BE49-F238E27FC236}">
                  <a16:creationId xmlns:a16="http://schemas.microsoft.com/office/drawing/2014/main" id="{10E15C09-9053-4EDA-B1F2-B1173065DE31}"/>
                </a:ext>
              </a:extLst>
            </p:cNvPr>
            <p:cNvPicPr>
              <a:picLocks noChangeAspect="1" noChangeArrowheads="1"/>
            </p:cNvPicPr>
            <p:nvPr/>
          </p:nvPicPr>
          <p:blipFill>
            <a:blip r:embed="rId11" cstate="print"/>
            <a:srcRect/>
            <a:stretch>
              <a:fillRect/>
            </a:stretch>
          </p:blipFill>
          <p:spPr bwMode="auto">
            <a:xfrm>
              <a:off x="6838507" y="1952477"/>
              <a:ext cx="1371600" cy="2060575"/>
            </a:xfrm>
            <a:prstGeom prst="rect">
              <a:avLst/>
            </a:prstGeom>
            <a:ln>
              <a:noFill/>
            </a:ln>
            <a:effectLst>
              <a:outerShdw blurRad="292100" dist="139700" dir="2700000" algn="tl" rotWithShape="0">
                <a:srgbClr val="333333">
                  <a:alpha val="65000"/>
                </a:srgbClr>
              </a:outerShdw>
              <a:softEdge rad="31750"/>
            </a:effectLst>
          </p:spPr>
        </p:pic>
        <p:pic>
          <p:nvPicPr>
            <p:cNvPr id="15" name="Picture 14">
              <a:extLst>
                <a:ext uri="{FF2B5EF4-FFF2-40B4-BE49-F238E27FC236}">
                  <a16:creationId xmlns:a16="http://schemas.microsoft.com/office/drawing/2014/main" id="{59E7F1E3-39FC-4D03-94AB-F3204C6A0B20}"/>
                </a:ext>
              </a:extLst>
            </p:cNvPr>
            <p:cNvPicPr>
              <a:picLocks noChangeAspect="1" noChangeArrowheads="1"/>
            </p:cNvPicPr>
            <p:nvPr/>
          </p:nvPicPr>
          <p:blipFill>
            <a:blip r:embed="rId12" cstate="print"/>
            <a:srcRect/>
            <a:stretch>
              <a:fillRect/>
            </a:stretch>
          </p:blipFill>
          <p:spPr bwMode="auto">
            <a:xfrm>
              <a:off x="3561907" y="2044552"/>
              <a:ext cx="2054225" cy="1365250"/>
            </a:xfrm>
            <a:prstGeom prst="rect">
              <a:avLst/>
            </a:prstGeom>
            <a:noFill/>
            <a:ln w="9525">
              <a:noFill/>
              <a:miter lim="800000"/>
              <a:headEnd/>
              <a:tailEnd/>
            </a:ln>
            <a:effectLst>
              <a:softEdge rad="31750"/>
            </a:effectLst>
          </p:spPr>
        </p:pic>
        <p:pic>
          <p:nvPicPr>
            <p:cNvPr id="16" name="Picture 15">
              <a:extLst>
                <a:ext uri="{FF2B5EF4-FFF2-40B4-BE49-F238E27FC236}">
                  <a16:creationId xmlns:a16="http://schemas.microsoft.com/office/drawing/2014/main" id="{E97E8BF4-846B-4C36-AA73-46B7309C1BE6}"/>
                </a:ext>
              </a:extLst>
            </p:cNvPr>
            <p:cNvPicPr>
              <a:picLocks noChangeAspect="1" noChangeArrowheads="1"/>
            </p:cNvPicPr>
            <p:nvPr/>
          </p:nvPicPr>
          <p:blipFill>
            <a:blip r:embed="rId13" cstate="print"/>
            <a:srcRect/>
            <a:stretch>
              <a:fillRect/>
            </a:stretch>
          </p:blipFill>
          <p:spPr bwMode="auto">
            <a:xfrm>
              <a:off x="5463732" y="1654027"/>
              <a:ext cx="1371600" cy="2043113"/>
            </a:xfrm>
            <a:prstGeom prst="rect">
              <a:avLst/>
            </a:prstGeom>
            <a:ln>
              <a:noFill/>
            </a:ln>
            <a:effectLst>
              <a:outerShdw blurRad="292100" dist="139700" dir="2700000" algn="tl" rotWithShape="0">
                <a:srgbClr val="333333">
                  <a:alpha val="65000"/>
                </a:srgbClr>
              </a:outerShdw>
              <a:softEdge rad="31750"/>
            </a:effectLst>
          </p:spPr>
        </p:pic>
        <p:pic>
          <p:nvPicPr>
            <p:cNvPr id="17" name="Picture 17">
              <a:extLst>
                <a:ext uri="{FF2B5EF4-FFF2-40B4-BE49-F238E27FC236}">
                  <a16:creationId xmlns:a16="http://schemas.microsoft.com/office/drawing/2014/main" id="{BD999D37-7404-4BFE-BAB6-8198E9EB7DB8}"/>
                </a:ext>
              </a:extLst>
            </p:cNvPr>
            <p:cNvPicPr>
              <a:picLocks noChangeAspect="1" noChangeArrowheads="1"/>
            </p:cNvPicPr>
            <p:nvPr/>
          </p:nvPicPr>
          <p:blipFill>
            <a:blip r:embed="rId14" cstate="print"/>
            <a:srcRect/>
            <a:stretch>
              <a:fillRect/>
            </a:stretch>
          </p:blipFill>
          <p:spPr bwMode="auto">
            <a:xfrm>
              <a:off x="4092132" y="3403452"/>
              <a:ext cx="2060575" cy="1371600"/>
            </a:xfrm>
            <a:prstGeom prst="rect">
              <a:avLst/>
            </a:prstGeom>
            <a:ln>
              <a:noFill/>
            </a:ln>
            <a:effectLst>
              <a:outerShdw blurRad="292100" dist="139700" dir="2700000" algn="tl" rotWithShape="0">
                <a:srgbClr val="333333">
                  <a:alpha val="65000"/>
                </a:srgbClr>
              </a:outerShdw>
              <a:softEdge rad="31750"/>
            </a:effectLst>
          </p:spPr>
        </p:pic>
        <p:pic>
          <p:nvPicPr>
            <p:cNvPr id="18" name="Picture 18">
              <a:extLst>
                <a:ext uri="{FF2B5EF4-FFF2-40B4-BE49-F238E27FC236}">
                  <a16:creationId xmlns:a16="http://schemas.microsoft.com/office/drawing/2014/main" id="{FCB04967-4970-4D4D-9F48-23DAADA4FE26}"/>
                </a:ext>
              </a:extLst>
            </p:cNvPr>
            <p:cNvPicPr>
              <a:picLocks noChangeAspect="1" noChangeArrowheads="1"/>
            </p:cNvPicPr>
            <p:nvPr/>
          </p:nvPicPr>
          <p:blipFill>
            <a:blip r:embed="rId15" cstate="print"/>
            <a:srcRect/>
            <a:stretch>
              <a:fillRect/>
            </a:stretch>
          </p:blipFill>
          <p:spPr bwMode="auto">
            <a:xfrm>
              <a:off x="3619057" y="4778227"/>
              <a:ext cx="2066925" cy="1365250"/>
            </a:xfrm>
            <a:prstGeom prst="rect">
              <a:avLst/>
            </a:prstGeom>
            <a:ln>
              <a:noFill/>
            </a:ln>
            <a:effectLst>
              <a:outerShdw blurRad="292100" dist="139700" dir="2700000" algn="tl" rotWithShape="0">
                <a:srgbClr val="333333">
                  <a:alpha val="65000"/>
                </a:srgbClr>
              </a:outerShdw>
              <a:softEdge rad="31750"/>
            </a:effectLst>
          </p:spPr>
        </p:pic>
        <p:pic>
          <p:nvPicPr>
            <p:cNvPr id="19" name="Picture 16">
              <a:extLst>
                <a:ext uri="{FF2B5EF4-FFF2-40B4-BE49-F238E27FC236}">
                  <a16:creationId xmlns:a16="http://schemas.microsoft.com/office/drawing/2014/main" id="{06DBF38E-82D7-4123-BFDB-5BF7438CDFC7}"/>
                </a:ext>
              </a:extLst>
            </p:cNvPr>
            <p:cNvPicPr>
              <a:picLocks noChangeAspect="1" noChangeArrowheads="1"/>
            </p:cNvPicPr>
            <p:nvPr/>
          </p:nvPicPr>
          <p:blipFill>
            <a:blip r:embed="rId16" cstate="print"/>
            <a:srcRect/>
            <a:stretch>
              <a:fillRect/>
            </a:stretch>
          </p:blipFill>
          <p:spPr bwMode="auto">
            <a:xfrm>
              <a:off x="5695507" y="3501877"/>
              <a:ext cx="2084388" cy="1371600"/>
            </a:xfrm>
            <a:prstGeom prst="rect">
              <a:avLst/>
            </a:prstGeom>
            <a:ln>
              <a:noFill/>
            </a:ln>
            <a:effectLst>
              <a:outerShdw blurRad="292100" dist="139700" dir="2700000" algn="tl" rotWithShape="0">
                <a:srgbClr val="333333">
                  <a:alpha val="65000"/>
                </a:srgbClr>
              </a:outerShdw>
              <a:softEdge rad="31750"/>
            </a:effectLst>
          </p:spPr>
        </p:pic>
      </p:grpSp>
    </p:spTree>
    <p:extLst>
      <p:ext uri="{BB962C8B-B14F-4D97-AF65-F5344CB8AC3E}">
        <p14:creationId xmlns:p14="http://schemas.microsoft.com/office/powerpoint/2010/main" val="190366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78EE-56DC-45B8-9626-D9F0420A2CFD}"/>
              </a:ext>
            </a:extLst>
          </p:cNvPr>
          <p:cNvSpPr>
            <a:spLocks noGrp="1"/>
          </p:cNvSpPr>
          <p:nvPr>
            <p:ph type="title"/>
          </p:nvPr>
        </p:nvSpPr>
        <p:spPr/>
        <p:txBody>
          <a:bodyPr>
            <a:normAutofit/>
          </a:bodyPr>
          <a:lstStyle/>
          <a:p>
            <a:pPr algn="ctr"/>
            <a:r>
              <a:rPr lang="en-US" dirty="0"/>
              <a:t>Two Important Questions</a:t>
            </a:r>
          </a:p>
        </p:txBody>
      </p:sp>
      <p:sp>
        <p:nvSpPr>
          <p:cNvPr id="3" name="TextBox 2">
            <a:extLst>
              <a:ext uri="{FF2B5EF4-FFF2-40B4-BE49-F238E27FC236}">
                <a16:creationId xmlns:a16="http://schemas.microsoft.com/office/drawing/2014/main" id="{CE01D68B-E190-4F54-AABE-954613E47E04}"/>
              </a:ext>
            </a:extLst>
          </p:cNvPr>
          <p:cNvSpPr txBox="1"/>
          <p:nvPr/>
        </p:nvSpPr>
        <p:spPr>
          <a:xfrm>
            <a:off x="923925" y="1790700"/>
            <a:ext cx="10344150" cy="523220"/>
          </a:xfrm>
          <a:prstGeom prst="rect">
            <a:avLst/>
          </a:prstGeom>
          <a:noFill/>
        </p:spPr>
        <p:txBody>
          <a:bodyPr wrap="square" rtlCol="0">
            <a:spAutoFit/>
          </a:bodyPr>
          <a:lstStyle/>
          <a:p>
            <a:r>
              <a:rPr lang="en-US" sz="2800" dirty="0"/>
              <a:t>What is the purpose of INTERCOURSE?</a:t>
            </a:r>
          </a:p>
        </p:txBody>
      </p:sp>
      <p:sp>
        <p:nvSpPr>
          <p:cNvPr id="20" name="TextBox 19">
            <a:extLst>
              <a:ext uri="{FF2B5EF4-FFF2-40B4-BE49-F238E27FC236}">
                <a16:creationId xmlns:a16="http://schemas.microsoft.com/office/drawing/2014/main" id="{247A32A3-85D2-4610-981E-AC5D79090FE4}"/>
              </a:ext>
            </a:extLst>
          </p:cNvPr>
          <p:cNvSpPr txBox="1"/>
          <p:nvPr/>
        </p:nvSpPr>
        <p:spPr>
          <a:xfrm>
            <a:off x="923925" y="3802798"/>
            <a:ext cx="10344150" cy="523220"/>
          </a:xfrm>
          <a:prstGeom prst="rect">
            <a:avLst/>
          </a:prstGeom>
          <a:noFill/>
        </p:spPr>
        <p:txBody>
          <a:bodyPr wrap="square" rtlCol="0">
            <a:spAutoFit/>
          </a:bodyPr>
          <a:lstStyle/>
          <a:p>
            <a:r>
              <a:rPr lang="en-US" sz="2800" dirty="0"/>
              <a:t>What is the purpose of MARRIAGE?</a:t>
            </a:r>
          </a:p>
        </p:txBody>
      </p:sp>
      <p:pic>
        <p:nvPicPr>
          <p:cNvPr id="21" name="Picture 20">
            <a:extLst>
              <a:ext uri="{FF2B5EF4-FFF2-40B4-BE49-F238E27FC236}">
                <a16:creationId xmlns:a16="http://schemas.microsoft.com/office/drawing/2014/main" id="{7D0D94E6-6439-4936-90F4-AA93A900C4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6609" y="2564702"/>
            <a:ext cx="1196638" cy="1036653"/>
          </a:xfrm>
          <a:prstGeom prst="rect">
            <a:avLst/>
          </a:prstGeom>
        </p:spPr>
      </p:pic>
      <p:pic>
        <p:nvPicPr>
          <p:cNvPr id="22" name="Picture 21">
            <a:extLst>
              <a:ext uri="{FF2B5EF4-FFF2-40B4-BE49-F238E27FC236}">
                <a16:creationId xmlns:a16="http://schemas.microsoft.com/office/drawing/2014/main" id="{194EBA14-299A-4BD5-8954-2A030AFDCA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1444" b="29784"/>
          <a:stretch/>
        </p:blipFill>
        <p:spPr>
          <a:xfrm>
            <a:off x="3927623" y="2551765"/>
            <a:ext cx="1159476" cy="1036382"/>
          </a:xfrm>
          <a:prstGeom prst="rect">
            <a:avLst/>
          </a:prstGeom>
        </p:spPr>
      </p:pic>
      <p:pic>
        <p:nvPicPr>
          <p:cNvPr id="23" name="Picture 22">
            <a:extLst>
              <a:ext uri="{FF2B5EF4-FFF2-40B4-BE49-F238E27FC236}">
                <a16:creationId xmlns:a16="http://schemas.microsoft.com/office/drawing/2014/main" id="{E9EFF0C9-19E2-4A14-AA04-F5FA8673D3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7623" y="4416505"/>
            <a:ext cx="3814478" cy="2297012"/>
          </a:xfrm>
          <a:prstGeom prst="rect">
            <a:avLst/>
          </a:prstGeom>
        </p:spPr>
      </p:pic>
      <p:sp>
        <p:nvSpPr>
          <p:cNvPr id="4" name="TextBox 3">
            <a:extLst>
              <a:ext uri="{FF2B5EF4-FFF2-40B4-BE49-F238E27FC236}">
                <a16:creationId xmlns:a16="http://schemas.microsoft.com/office/drawing/2014/main" id="{5F030A0B-2F3B-450A-985D-DB661AEADD42}"/>
              </a:ext>
            </a:extLst>
          </p:cNvPr>
          <p:cNvSpPr txBox="1"/>
          <p:nvPr/>
        </p:nvSpPr>
        <p:spPr>
          <a:xfrm>
            <a:off x="3371850" y="2475780"/>
            <a:ext cx="742950" cy="523220"/>
          </a:xfrm>
          <a:prstGeom prst="rect">
            <a:avLst/>
          </a:prstGeom>
          <a:noFill/>
        </p:spPr>
        <p:txBody>
          <a:bodyPr wrap="square" rtlCol="0">
            <a:spAutoFit/>
          </a:bodyPr>
          <a:lstStyle/>
          <a:p>
            <a:r>
              <a:rPr lang="en-US" sz="2800" dirty="0"/>
              <a:t>1.</a:t>
            </a:r>
          </a:p>
        </p:txBody>
      </p:sp>
      <p:sp>
        <p:nvSpPr>
          <p:cNvPr id="24" name="TextBox 23">
            <a:extLst>
              <a:ext uri="{FF2B5EF4-FFF2-40B4-BE49-F238E27FC236}">
                <a16:creationId xmlns:a16="http://schemas.microsoft.com/office/drawing/2014/main" id="{9523EF40-0029-4C23-A059-6E290570BF28}"/>
              </a:ext>
            </a:extLst>
          </p:cNvPr>
          <p:cNvSpPr txBox="1"/>
          <p:nvPr/>
        </p:nvSpPr>
        <p:spPr>
          <a:xfrm>
            <a:off x="6267450" y="2494486"/>
            <a:ext cx="742950" cy="523220"/>
          </a:xfrm>
          <a:prstGeom prst="rect">
            <a:avLst/>
          </a:prstGeom>
          <a:noFill/>
        </p:spPr>
        <p:txBody>
          <a:bodyPr wrap="square" rtlCol="0">
            <a:spAutoFit/>
          </a:bodyPr>
          <a:lstStyle/>
          <a:p>
            <a:r>
              <a:rPr lang="en-US" sz="2800" dirty="0"/>
              <a:t>2.</a:t>
            </a:r>
          </a:p>
        </p:txBody>
      </p:sp>
    </p:spTree>
    <p:extLst>
      <p:ext uri="{BB962C8B-B14F-4D97-AF65-F5344CB8AC3E}">
        <p14:creationId xmlns:p14="http://schemas.microsoft.com/office/powerpoint/2010/main" val="63826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FFFBF-AB6B-4B48-AF43-7B9C2642B3CB}"/>
              </a:ext>
            </a:extLst>
          </p:cNvPr>
          <p:cNvSpPr>
            <a:spLocks noGrp="1"/>
          </p:cNvSpPr>
          <p:nvPr>
            <p:ph type="title"/>
          </p:nvPr>
        </p:nvSpPr>
        <p:spPr/>
        <p:txBody>
          <a:bodyPr/>
          <a:lstStyle/>
          <a:p>
            <a:pPr algn="ctr"/>
            <a:r>
              <a:rPr lang="en-US" dirty="0"/>
              <a:t>What is NFP?</a:t>
            </a:r>
          </a:p>
        </p:txBody>
      </p:sp>
      <p:pic>
        <p:nvPicPr>
          <p:cNvPr id="3" name="Picture 20" descr="MPj04036620000[1]">
            <a:extLst>
              <a:ext uri="{FF2B5EF4-FFF2-40B4-BE49-F238E27FC236}">
                <a16:creationId xmlns:a16="http://schemas.microsoft.com/office/drawing/2014/main" id="{5E9B7A49-3737-4D4D-AE5F-F6D65CA1772D}"/>
              </a:ext>
            </a:extLst>
          </p:cNvPr>
          <p:cNvPicPr>
            <a:picLocks noChangeAspect="1" noChangeArrowheads="1"/>
          </p:cNvPicPr>
          <p:nvPr/>
        </p:nvPicPr>
        <p:blipFill>
          <a:blip r:embed="rId3" cstate="print"/>
          <a:srcRect/>
          <a:stretch>
            <a:fillRect/>
          </a:stretch>
        </p:blipFill>
        <p:spPr bwMode="auto">
          <a:xfrm>
            <a:off x="5112467" y="4089400"/>
            <a:ext cx="2122488" cy="2654300"/>
          </a:xfrm>
          <a:prstGeom prst="rect">
            <a:avLst/>
          </a:prstGeom>
          <a:ln>
            <a:noFill/>
          </a:ln>
          <a:effectLst>
            <a:outerShdw blurRad="190500" algn="tl" rotWithShape="0">
              <a:srgbClr val="000000">
                <a:alpha val="70000"/>
              </a:srgbClr>
            </a:outerShdw>
            <a:softEdge rad="31750"/>
          </a:effectLst>
        </p:spPr>
      </p:pic>
      <p:pic>
        <p:nvPicPr>
          <p:cNvPr id="4" name="Picture 15" descr="MPj04093470000[1]">
            <a:extLst>
              <a:ext uri="{FF2B5EF4-FFF2-40B4-BE49-F238E27FC236}">
                <a16:creationId xmlns:a16="http://schemas.microsoft.com/office/drawing/2014/main" id="{F3E98011-EAF3-441F-AE86-824E6A503072}"/>
              </a:ext>
            </a:extLst>
          </p:cNvPr>
          <p:cNvPicPr>
            <a:picLocks noChangeAspect="1" noChangeArrowheads="1"/>
          </p:cNvPicPr>
          <p:nvPr/>
        </p:nvPicPr>
        <p:blipFill>
          <a:blip r:embed="rId4" cstate="print"/>
          <a:srcRect/>
          <a:stretch>
            <a:fillRect/>
          </a:stretch>
        </p:blipFill>
        <p:spPr bwMode="auto">
          <a:xfrm>
            <a:off x="2202580" y="1785938"/>
            <a:ext cx="2395537" cy="2395537"/>
          </a:xfrm>
          <a:prstGeom prst="rect">
            <a:avLst/>
          </a:prstGeom>
          <a:ln>
            <a:noFill/>
          </a:ln>
          <a:effectLst>
            <a:outerShdw blurRad="190500" algn="tl" rotWithShape="0">
              <a:srgbClr val="000000">
                <a:alpha val="70000"/>
              </a:srgbClr>
            </a:outerShdw>
            <a:softEdge rad="31750"/>
          </a:effectLst>
        </p:spPr>
      </p:pic>
      <p:pic>
        <p:nvPicPr>
          <p:cNvPr id="5" name="Picture 11" descr="MPj04069930000[1]">
            <a:extLst>
              <a:ext uri="{FF2B5EF4-FFF2-40B4-BE49-F238E27FC236}">
                <a16:creationId xmlns:a16="http://schemas.microsoft.com/office/drawing/2014/main" id="{204E4531-70EE-4CA3-8923-8B656D5C08C2}"/>
              </a:ext>
            </a:extLst>
          </p:cNvPr>
          <p:cNvPicPr>
            <a:picLocks noChangeAspect="1" noChangeArrowheads="1"/>
          </p:cNvPicPr>
          <p:nvPr/>
        </p:nvPicPr>
        <p:blipFill>
          <a:blip r:embed="rId5" cstate="print"/>
          <a:srcRect/>
          <a:stretch>
            <a:fillRect/>
          </a:stretch>
        </p:blipFill>
        <p:spPr bwMode="auto">
          <a:xfrm>
            <a:off x="5202955" y="1579563"/>
            <a:ext cx="3902075" cy="2600325"/>
          </a:xfrm>
          <a:prstGeom prst="rect">
            <a:avLst/>
          </a:prstGeom>
          <a:ln>
            <a:noFill/>
          </a:ln>
          <a:effectLst>
            <a:outerShdw blurRad="190500" algn="tl" rotWithShape="0">
              <a:srgbClr val="000000">
                <a:alpha val="70000"/>
              </a:srgbClr>
            </a:outerShdw>
            <a:softEdge rad="31750"/>
          </a:effectLst>
        </p:spPr>
      </p:pic>
      <p:pic>
        <p:nvPicPr>
          <p:cNvPr id="6" name="Picture 12" descr="MPj04025790000[1]">
            <a:extLst>
              <a:ext uri="{FF2B5EF4-FFF2-40B4-BE49-F238E27FC236}">
                <a16:creationId xmlns:a16="http://schemas.microsoft.com/office/drawing/2014/main" id="{019E8927-95A3-4CFE-8B55-C4BDA5DFF77F}"/>
              </a:ext>
            </a:extLst>
          </p:cNvPr>
          <p:cNvPicPr>
            <a:picLocks noChangeAspect="1" noChangeArrowheads="1"/>
          </p:cNvPicPr>
          <p:nvPr/>
        </p:nvPicPr>
        <p:blipFill>
          <a:blip r:embed="rId6" cstate="print"/>
          <a:srcRect/>
          <a:stretch>
            <a:fillRect/>
          </a:stretch>
        </p:blipFill>
        <p:spPr bwMode="auto">
          <a:xfrm>
            <a:off x="3545605" y="3740150"/>
            <a:ext cx="1927225" cy="2409825"/>
          </a:xfrm>
          <a:prstGeom prst="rect">
            <a:avLst/>
          </a:prstGeom>
          <a:ln>
            <a:noFill/>
          </a:ln>
          <a:effectLst>
            <a:outerShdw blurRad="190500" algn="tl" rotWithShape="0">
              <a:srgbClr val="000000">
                <a:alpha val="70000"/>
              </a:srgbClr>
            </a:outerShdw>
            <a:softEdge rad="31750"/>
          </a:effectLst>
        </p:spPr>
      </p:pic>
      <p:pic>
        <p:nvPicPr>
          <p:cNvPr id="7" name="Picture 14" descr="MPj04068880000[1]">
            <a:extLst>
              <a:ext uri="{FF2B5EF4-FFF2-40B4-BE49-F238E27FC236}">
                <a16:creationId xmlns:a16="http://schemas.microsoft.com/office/drawing/2014/main" id="{D7C3FEF3-F081-4F37-8A18-2A5AB86CEDB0}"/>
              </a:ext>
            </a:extLst>
          </p:cNvPr>
          <p:cNvPicPr>
            <a:picLocks noChangeAspect="1" noChangeArrowheads="1"/>
          </p:cNvPicPr>
          <p:nvPr/>
        </p:nvPicPr>
        <p:blipFill>
          <a:blip r:embed="rId7" cstate="print"/>
          <a:srcRect/>
          <a:stretch>
            <a:fillRect/>
          </a:stretch>
        </p:blipFill>
        <p:spPr bwMode="auto">
          <a:xfrm>
            <a:off x="4496517" y="1338263"/>
            <a:ext cx="2030413" cy="2538412"/>
          </a:xfrm>
          <a:prstGeom prst="rect">
            <a:avLst/>
          </a:prstGeom>
          <a:ln>
            <a:noFill/>
          </a:ln>
          <a:effectLst>
            <a:outerShdw blurRad="190500" algn="tl" rotWithShape="0">
              <a:srgbClr val="000000">
                <a:alpha val="70000"/>
              </a:srgbClr>
            </a:outerShdw>
            <a:softEdge rad="31750"/>
          </a:effectLst>
        </p:spPr>
      </p:pic>
      <p:pic>
        <p:nvPicPr>
          <p:cNvPr id="8" name="Picture 16" descr="MPj04097310000[1]">
            <a:extLst>
              <a:ext uri="{FF2B5EF4-FFF2-40B4-BE49-F238E27FC236}">
                <a16:creationId xmlns:a16="http://schemas.microsoft.com/office/drawing/2014/main" id="{67E313D8-3659-471E-B422-10BFA7C26233}"/>
              </a:ext>
            </a:extLst>
          </p:cNvPr>
          <p:cNvPicPr>
            <a:picLocks noChangeAspect="1" noChangeArrowheads="1"/>
          </p:cNvPicPr>
          <p:nvPr/>
        </p:nvPicPr>
        <p:blipFill>
          <a:blip r:embed="rId8" cstate="print"/>
          <a:srcRect/>
          <a:stretch>
            <a:fillRect/>
          </a:stretch>
        </p:blipFill>
        <p:spPr bwMode="auto">
          <a:xfrm>
            <a:off x="8428755" y="2139950"/>
            <a:ext cx="1406525" cy="2114550"/>
          </a:xfrm>
          <a:prstGeom prst="rect">
            <a:avLst/>
          </a:prstGeom>
          <a:ln>
            <a:noFill/>
          </a:ln>
          <a:effectLst>
            <a:outerShdw blurRad="190500" algn="tl" rotWithShape="0">
              <a:srgbClr val="000000">
                <a:alpha val="70000"/>
              </a:srgbClr>
            </a:outerShdw>
            <a:softEdge rad="31750"/>
          </a:effectLst>
        </p:spPr>
      </p:pic>
      <p:pic>
        <p:nvPicPr>
          <p:cNvPr id="9" name="Picture 17" descr="MPj04090690000[1]">
            <a:extLst>
              <a:ext uri="{FF2B5EF4-FFF2-40B4-BE49-F238E27FC236}">
                <a16:creationId xmlns:a16="http://schemas.microsoft.com/office/drawing/2014/main" id="{4C29545B-01B5-4168-829E-03C8E1596AF0}"/>
              </a:ext>
            </a:extLst>
          </p:cNvPr>
          <p:cNvPicPr>
            <a:picLocks noChangeAspect="1" noChangeArrowheads="1"/>
          </p:cNvPicPr>
          <p:nvPr/>
        </p:nvPicPr>
        <p:blipFill>
          <a:blip r:embed="rId9" cstate="print"/>
          <a:srcRect/>
          <a:stretch>
            <a:fillRect/>
          </a:stretch>
        </p:blipFill>
        <p:spPr bwMode="auto">
          <a:xfrm>
            <a:off x="2126380" y="3914775"/>
            <a:ext cx="1733550" cy="1733550"/>
          </a:xfrm>
          <a:prstGeom prst="rect">
            <a:avLst/>
          </a:prstGeom>
          <a:ln>
            <a:noFill/>
          </a:ln>
          <a:effectLst>
            <a:outerShdw blurRad="190500" algn="tl" rotWithShape="0">
              <a:srgbClr val="000000">
                <a:alpha val="70000"/>
              </a:srgbClr>
            </a:outerShdw>
            <a:softEdge rad="31750"/>
          </a:effectLst>
        </p:spPr>
      </p:pic>
      <p:pic>
        <p:nvPicPr>
          <p:cNvPr id="10" name="Picture 18" descr="MPj04089260000[1]">
            <a:extLst>
              <a:ext uri="{FF2B5EF4-FFF2-40B4-BE49-F238E27FC236}">
                <a16:creationId xmlns:a16="http://schemas.microsoft.com/office/drawing/2014/main" id="{7603DD92-D896-4289-B990-83C1484D04C4}"/>
              </a:ext>
            </a:extLst>
          </p:cNvPr>
          <p:cNvPicPr>
            <a:picLocks noChangeAspect="1" noChangeArrowheads="1"/>
          </p:cNvPicPr>
          <p:nvPr/>
        </p:nvPicPr>
        <p:blipFill>
          <a:blip r:embed="rId10" cstate="print"/>
          <a:srcRect/>
          <a:stretch>
            <a:fillRect/>
          </a:stretch>
        </p:blipFill>
        <p:spPr bwMode="auto">
          <a:xfrm>
            <a:off x="7034782" y="3985585"/>
            <a:ext cx="2397125" cy="2397125"/>
          </a:xfrm>
          <a:prstGeom prst="rect">
            <a:avLst/>
          </a:prstGeom>
          <a:ln>
            <a:noFill/>
          </a:ln>
          <a:effectLst>
            <a:outerShdw blurRad="190500" algn="tl" rotWithShape="0">
              <a:srgbClr val="000000">
                <a:alpha val="70000"/>
              </a:srgbClr>
            </a:outerShdw>
            <a:softEdge rad="31750"/>
          </a:effectLst>
        </p:spPr>
      </p:pic>
    </p:spTree>
    <p:extLst>
      <p:ext uri="{BB962C8B-B14F-4D97-AF65-F5344CB8AC3E}">
        <p14:creationId xmlns:p14="http://schemas.microsoft.com/office/powerpoint/2010/main" val="880687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78EE-56DC-45B8-9626-D9F0420A2CFD}"/>
              </a:ext>
            </a:extLst>
          </p:cNvPr>
          <p:cNvSpPr>
            <a:spLocks noGrp="1"/>
          </p:cNvSpPr>
          <p:nvPr>
            <p:ph type="title"/>
          </p:nvPr>
        </p:nvSpPr>
        <p:spPr/>
        <p:txBody>
          <a:bodyPr>
            <a:normAutofit/>
          </a:bodyPr>
          <a:lstStyle/>
          <a:p>
            <a:pPr algn="ctr"/>
            <a:r>
              <a:rPr lang="en-US" dirty="0"/>
              <a:t>Online Education</a:t>
            </a:r>
          </a:p>
        </p:txBody>
      </p:sp>
      <p:sp>
        <p:nvSpPr>
          <p:cNvPr id="20" name="TextBox 19">
            <a:extLst>
              <a:ext uri="{FF2B5EF4-FFF2-40B4-BE49-F238E27FC236}">
                <a16:creationId xmlns:a16="http://schemas.microsoft.com/office/drawing/2014/main" id="{663899FD-95DD-4C4E-A232-050DD616D2F5}"/>
              </a:ext>
            </a:extLst>
          </p:cNvPr>
          <p:cNvSpPr txBox="1"/>
          <p:nvPr/>
        </p:nvSpPr>
        <p:spPr>
          <a:xfrm>
            <a:off x="1485900" y="1690688"/>
            <a:ext cx="7762875" cy="4401205"/>
          </a:xfrm>
          <a:prstGeom prst="rect">
            <a:avLst/>
          </a:prstGeom>
          <a:noFill/>
        </p:spPr>
        <p:txBody>
          <a:bodyPr wrap="square">
            <a:spAutoFit/>
          </a:bodyPr>
          <a:lstStyle/>
          <a:p>
            <a:pPr marL="137160" indent="0" algn="ctr">
              <a:buNone/>
            </a:pPr>
            <a:r>
              <a:rPr lang="en-US" sz="2800" u="sng" dirty="0"/>
              <a:t>Ovulation Methods</a:t>
            </a:r>
          </a:p>
          <a:p>
            <a:pPr marL="137160" indent="0">
              <a:buNone/>
            </a:pPr>
            <a:r>
              <a:rPr lang="en-US" sz="2800" dirty="0"/>
              <a:t>Billings: </a:t>
            </a:r>
            <a:r>
              <a:rPr lang="en-US" sz="2800" dirty="0">
                <a:solidFill>
                  <a:schemeClr val="accent5">
                    <a:lumMod val="60000"/>
                    <a:lumOff val="40000"/>
                  </a:schemeClr>
                </a:solidFill>
              </a:rPr>
              <a:t>www.learnnfponline.com</a:t>
            </a:r>
          </a:p>
          <a:p>
            <a:pPr marL="137160" indent="0">
              <a:buNone/>
            </a:pPr>
            <a:r>
              <a:rPr lang="en-US" sz="2800" dirty="0"/>
              <a:t>Creighton:</a:t>
            </a:r>
            <a:r>
              <a:rPr lang="en-US" sz="2800" dirty="0">
                <a:solidFill>
                  <a:schemeClr val="bg1"/>
                </a:solidFill>
              </a:rPr>
              <a:t> </a:t>
            </a:r>
            <a:r>
              <a:rPr lang="en-US" sz="2800" dirty="0">
                <a:solidFill>
                  <a:schemeClr val="accent5">
                    <a:lumMod val="60000"/>
                    <a:lumOff val="40000"/>
                  </a:schemeClr>
                </a:solidFill>
              </a:rPr>
              <a:t>www.fertilitycare.org</a:t>
            </a:r>
          </a:p>
          <a:p>
            <a:pPr marL="137160" indent="0" algn="ctr">
              <a:buNone/>
            </a:pPr>
            <a:endParaRPr lang="en-US" sz="2800" dirty="0">
              <a:solidFill>
                <a:schemeClr val="bg1"/>
              </a:solidFill>
            </a:endParaRPr>
          </a:p>
          <a:p>
            <a:pPr marL="137160" indent="0" algn="ctr">
              <a:buNone/>
            </a:pPr>
            <a:r>
              <a:rPr lang="en-US" sz="2800" u="sng" dirty="0" err="1"/>
              <a:t>Sympto</a:t>
            </a:r>
            <a:r>
              <a:rPr lang="en-US" sz="2800" u="sng" dirty="0"/>
              <a:t>-Thermal Methods</a:t>
            </a:r>
          </a:p>
          <a:p>
            <a:pPr marL="137160" indent="0">
              <a:buNone/>
            </a:pPr>
            <a:r>
              <a:rPr lang="en-US" sz="2800" dirty="0" err="1"/>
              <a:t>SymptoPro</a:t>
            </a:r>
            <a:r>
              <a:rPr lang="en-US" sz="2800" dirty="0"/>
              <a:t>: </a:t>
            </a:r>
            <a:r>
              <a:rPr lang="en-US" sz="2800" dirty="0">
                <a:solidFill>
                  <a:schemeClr val="accent5">
                    <a:lumMod val="60000"/>
                    <a:lumOff val="40000"/>
                  </a:schemeClr>
                </a:solidFill>
              </a:rPr>
              <a:t>www.symptopro.org</a:t>
            </a:r>
          </a:p>
          <a:p>
            <a:pPr marL="137160" indent="0">
              <a:buNone/>
            </a:pPr>
            <a:r>
              <a:rPr lang="en-US" sz="2800" dirty="0"/>
              <a:t>Couple to Couple League: </a:t>
            </a:r>
            <a:r>
              <a:rPr lang="en-US" sz="2800" dirty="0">
                <a:solidFill>
                  <a:schemeClr val="accent5">
                    <a:lumMod val="60000"/>
                    <a:lumOff val="40000"/>
                  </a:schemeClr>
                </a:solidFill>
              </a:rPr>
              <a:t>www.ccli.org</a:t>
            </a:r>
          </a:p>
          <a:p>
            <a:pPr marL="137160" indent="0" algn="ctr">
              <a:buNone/>
            </a:pPr>
            <a:endParaRPr lang="en-US" sz="2800" dirty="0">
              <a:solidFill>
                <a:schemeClr val="bg1"/>
              </a:solidFill>
            </a:endParaRPr>
          </a:p>
          <a:p>
            <a:pPr marL="137160" indent="0" algn="ctr">
              <a:buNone/>
            </a:pPr>
            <a:r>
              <a:rPr lang="en-US" sz="2800" u="sng" dirty="0" err="1"/>
              <a:t>Sympto</a:t>
            </a:r>
            <a:r>
              <a:rPr lang="en-US" sz="2800" u="sng" dirty="0"/>
              <a:t> Hormonal</a:t>
            </a:r>
          </a:p>
          <a:p>
            <a:pPr marL="137160" indent="0">
              <a:buNone/>
            </a:pPr>
            <a:r>
              <a:rPr lang="en-US" sz="2800" dirty="0"/>
              <a:t>Marquette: </a:t>
            </a:r>
            <a:r>
              <a:rPr lang="en-US" sz="2800" dirty="0">
                <a:solidFill>
                  <a:schemeClr val="accent5">
                    <a:lumMod val="60000"/>
                    <a:lumOff val="40000"/>
                  </a:schemeClr>
                </a:solidFill>
              </a:rPr>
              <a:t>www.vitaefertility.com</a:t>
            </a:r>
          </a:p>
        </p:txBody>
      </p:sp>
    </p:spTree>
    <p:extLst>
      <p:ext uri="{BB962C8B-B14F-4D97-AF65-F5344CB8AC3E}">
        <p14:creationId xmlns:p14="http://schemas.microsoft.com/office/powerpoint/2010/main" val="1047223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78EE-56DC-45B8-9626-D9F0420A2CFD}"/>
              </a:ext>
            </a:extLst>
          </p:cNvPr>
          <p:cNvSpPr>
            <a:spLocks noGrp="1"/>
          </p:cNvSpPr>
          <p:nvPr>
            <p:ph type="title"/>
          </p:nvPr>
        </p:nvSpPr>
        <p:spPr/>
        <p:txBody>
          <a:bodyPr>
            <a:normAutofit/>
          </a:bodyPr>
          <a:lstStyle/>
          <a:p>
            <a:pPr algn="ctr"/>
            <a:r>
              <a:rPr lang="en-US" dirty="0"/>
              <a:t>The Grace of the Sacrament</a:t>
            </a:r>
          </a:p>
        </p:txBody>
      </p:sp>
      <p:pic>
        <p:nvPicPr>
          <p:cNvPr id="20" name="Content Placeholder 3">
            <a:extLst>
              <a:ext uri="{FF2B5EF4-FFF2-40B4-BE49-F238E27FC236}">
                <a16:creationId xmlns:a16="http://schemas.microsoft.com/office/drawing/2014/main" id="{4337F2B7-83F7-4064-A8F0-DE56709035B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8180" b="8794"/>
          <a:stretch/>
        </p:blipFill>
        <p:spPr>
          <a:xfrm>
            <a:off x="4290789" y="1349298"/>
            <a:ext cx="3610422" cy="5363736"/>
          </a:xfrm>
        </p:spPr>
      </p:pic>
    </p:spTree>
    <p:extLst>
      <p:ext uri="{BB962C8B-B14F-4D97-AF65-F5344CB8AC3E}">
        <p14:creationId xmlns:p14="http://schemas.microsoft.com/office/powerpoint/2010/main" val="1787077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78EE-56DC-45B8-9626-D9F0420A2CFD}"/>
              </a:ext>
            </a:extLst>
          </p:cNvPr>
          <p:cNvSpPr>
            <a:spLocks noGrp="1"/>
          </p:cNvSpPr>
          <p:nvPr>
            <p:ph type="title"/>
          </p:nvPr>
        </p:nvSpPr>
        <p:spPr/>
        <p:txBody>
          <a:bodyPr>
            <a:normAutofit fontScale="90000"/>
          </a:bodyPr>
          <a:lstStyle/>
          <a:p>
            <a:pPr algn="ctr"/>
            <a:r>
              <a:rPr lang="en-US" dirty="0"/>
              <a:t>Emperor Charles of Austria:</a:t>
            </a:r>
            <a:br>
              <a:rPr lang="en-US" dirty="0"/>
            </a:br>
            <a:r>
              <a:rPr lang="en-US" dirty="0"/>
              <a:t>Last ruler of Austro-Hungarian Empire</a:t>
            </a:r>
          </a:p>
        </p:txBody>
      </p:sp>
      <p:pic>
        <p:nvPicPr>
          <p:cNvPr id="6" name="Content Placeholder 3">
            <a:extLst>
              <a:ext uri="{FF2B5EF4-FFF2-40B4-BE49-F238E27FC236}">
                <a16:creationId xmlns:a16="http://schemas.microsoft.com/office/drawing/2014/main" id="{E7979C63-70F7-4EDC-9142-4F8A218F72A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48802" y="2054225"/>
            <a:ext cx="3894395" cy="4351338"/>
          </a:xfrm>
        </p:spPr>
      </p:pic>
    </p:spTree>
    <p:extLst>
      <p:ext uri="{BB962C8B-B14F-4D97-AF65-F5344CB8AC3E}">
        <p14:creationId xmlns:p14="http://schemas.microsoft.com/office/powerpoint/2010/main" val="1015101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78EE-56DC-45B8-9626-D9F0420A2CFD}"/>
              </a:ext>
            </a:extLst>
          </p:cNvPr>
          <p:cNvSpPr>
            <a:spLocks noGrp="1"/>
          </p:cNvSpPr>
          <p:nvPr>
            <p:ph type="title"/>
          </p:nvPr>
        </p:nvSpPr>
        <p:spPr/>
        <p:txBody>
          <a:bodyPr>
            <a:normAutofit/>
          </a:bodyPr>
          <a:lstStyle/>
          <a:p>
            <a:pPr algn="ctr"/>
            <a:r>
              <a:rPr lang="en-US" dirty="0"/>
              <a:t>Blessed Charles (Karl) &amp; Zita</a:t>
            </a:r>
          </a:p>
        </p:txBody>
      </p:sp>
      <p:pic>
        <p:nvPicPr>
          <p:cNvPr id="7" name="Content Placeholder 3">
            <a:extLst>
              <a:ext uri="{FF2B5EF4-FFF2-40B4-BE49-F238E27FC236}">
                <a16:creationId xmlns:a16="http://schemas.microsoft.com/office/drawing/2014/main" id="{6784BED0-EE79-4979-B4E2-DB9E5E8271C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98273" y="1825625"/>
            <a:ext cx="7678028" cy="4351338"/>
          </a:xfrm>
        </p:spPr>
      </p:pic>
    </p:spTree>
    <p:extLst>
      <p:ext uri="{BB962C8B-B14F-4D97-AF65-F5344CB8AC3E}">
        <p14:creationId xmlns:p14="http://schemas.microsoft.com/office/powerpoint/2010/main" val="1694126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4AC0-E1AE-40B5-B929-2197715AF46E}"/>
              </a:ext>
            </a:extLst>
          </p:cNvPr>
          <p:cNvSpPr>
            <a:spLocks noGrp="1"/>
          </p:cNvSpPr>
          <p:nvPr>
            <p:ph type="title"/>
          </p:nvPr>
        </p:nvSpPr>
        <p:spPr/>
        <p:txBody>
          <a:bodyPr>
            <a:normAutofit fontScale="90000"/>
          </a:bodyPr>
          <a:lstStyle/>
          <a:p>
            <a:pPr algn="ctr"/>
            <a:r>
              <a:rPr lang="en-US" dirty="0"/>
              <a:t>Marriage Tips From Blessed Charles and His Wife, Zita</a:t>
            </a:r>
          </a:p>
        </p:txBody>
      </p:sp>
      <p:sp>
        <p:nvSpPr>
          <p:cNvPr id="3" name="Content Placeholder 2">
            <a:extLst>
              <a:ext uri="{FF2B5EF4-FFF2-40B4-BE49-F238E27FC236}">
                <a16:creationId xmlns:a16="http://schemas.microsoft.com/office/drawing/2014/main" id="{DEFA47E1-0FAA-44FF-8705-029BD6B0734B}"/>
              </a:ext>
            </a:extLst>
          </p:cNvPr>
          <p:cNvSpPr>
            <a:spLocks noGrp="1"/>
          </p:cNvSpPr>
          <p:nvPr>
            <p:ph idx="1"/>
          </p:nvPr>
        </p:nvSpPr>
        <p:spPr/>
        <p:txBody>
          <a:bodyPr>
            <a:normAutofit lnSpcReduction="10000"/>
          </a:bodyPr>
          <a:lstStyle/>
          <a:p>
            <a:pPr marL="514350" indent="-514350">
              <a:lnSpc>
                <a:spcPct val="150000"/>
              </a:lnSpc>
              <a:buAutoNum type="arabicPeriod"/>
            </a:pPr>
            <a:r>
              <a:rPr lang="en-US" dirty="0"/>
              <a:t>Remember the primary goal of marriage is to help each other get to heaven.</a:t>
            </a:r>
          </a:p>
          <a:p>
            <a:pPr marL="514350" indent="-514350">
              <a:lnSpc>
                <a:spcPct val="150000"/>
              </a:lnSpc>
              <a:buAutoNum type="arabicPeriod"/>
            </a:pPr>
            <a:r>
              <a:rPr lang="en-US" dirty="0"/>
              <a:t>Entrust your marriage to the Blessed Virgin Mary.</a:t>
            </a:r>
          </a:p>
          <a:p>
            <a:pPr marL="514350" indent="-514350">
              <a:lnSpc>
                <a:spcPct val="150000"/>
              </a:lnSpc>
              <a:buAutoNum type="arabicPeriod"/>
            </a:pPr>
            <a:r>
              <a:rPr lang="en-US" dirty="0"/>
              <a:t>Work together as a team.</a:t>
            </a:r>
          </a:p>
          <a:p>
            <a:pPr marL="514350" indent="-514350">
              <a:lnSpc>
                <a:spcPct val="150000"/>
              </a:lnSpc>
              <a:buAutoNum type="arabicPeriod"/>
            </a:pPr>
            <a:r>
              <a:rPr lang="en-US" dirty="0"/>
              <a:t>Keep marriage &amp; family a priority.</a:t>
            </a:r>
          </a:p>
          <a:p>
            <a:pPr marL="514350" indent="-514350">
              <a:lnSpc>
                <a:spcPct val="150000"/>
              </a:lnSpc>
              <a:buAutoNum type="arabicPeriod"/>
            </a:pPr>
            <a:r>
              <a:rPr lang="en-US" dirty="0"/>
              <a:t>Choose to love each other even in midst of suffering.</a:t>
            </a:r>
          </a:p>
        </p:txBody>
      </p:sp>
    </p:spTree>
    <p:extLst>
      <p:ext uri="{BB962C8B-B14F-4D97-AF65-F5344CB8AC3E}">
        <p14:creationId xmlns:p14="http://schemas.microsoft.com/office/powerpoint/2010/main" val="521783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78EE-56DC-45B8-9626-D9F0420A2CFD}"/>
              </a:ext>
            </a:extLst>
          </p:cNvPr>
          <p:cNvSpPr>
            <a:spLocks noGrp="1"/>
          </p:cNvSpPr>
          <p:nvPr>
            <p:ph type="title"/>
          </p:nvPr>
        </p:nvSpPr>
        <p:spPr>
          <a:xfrm>
            <a:off x="409575" y="365125"/>
            <a:ext cx="11525249" cy="1325563"/>
          </a:xfrm>
        </p:spPr>
        <p:txBody>
          <a:bodyPr>
            <a:normAutofit fontScale="90000"/>
          </a:bodyPr>
          <a:lstStyle/>
          <a:p>
            <a:pPr algn="ctr"/>
            <a:r>
              <a:rPr lang="en-US" dirty="0"/>
              <a:t>Wedding of Emperor Charles &amp; Princess Zita</a:t>
            </a:r>
            <a:br>
              <a:rPr lang="en-US" dirty="0"/>
            </a:br>
            <a:r>
              <a:rPr lang="en-US" dirty="0"/>
              <a:t>October 21, 1911</a:t>
            </a:r>
          </a:p>
        </p:txBody>
      </p:sp>
      <p:pic>
        <p:nvPicPr>
          <p:cNvPr id="6" name="Content Placeholder 3">
            <a:extLst>
              <a:ext uri="{FF2B5EF4-FFF2-40B4-BE49-F238E27FC236}">
                <a16:creationId xmlns:a16="http://schemas.microsoft.com/office/drawing/2014/main" id="{AF65C6F7-C547-4B4C-BCB3-EFED77C6D55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66230" y="1987550"/>
            <a:ext cx="5894514" cy="4351338"/>
          </a:xfrm>
        </p:spPr>
      </p:pic>
    </p:spTree>
    <p:extLst>
      <p:ext uri="{BB962C8B-B14F-4D97-AF65-F5344CB8AC3E}">
        <p14:creationId xmlns:p14="http://schemas.microsoft.com/office/powerpoint/2010/main" val="1985806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F98D8-B98C-4234-9F8C-EB1F92C2D93E}"/>
              </a:ext>
            </a:extLst>
          </p:cNvPr>
          <p:cNvSpPr>
            <a:spLocks noGrp="1"/>
          </p:cNvSpPr>
          <p:nvPr>
            <p:ph type="title"/>
          </p:nvPr>
        </p:nvSpPr>
        <p:spPr/>
        <p:txBody>
          <a:bodyPr>
            <a:normAutofit fontScale="90000"/>
          </a:bodyPr>
          <a:lstStyle/>
          <a:p>
            <a:pPr algn="ctr"/>
            <a:r>
              <a:rPr lang="en-US" dirty="0"/>
              <a:t>Emperor </a:t>
            </a:r>
            <a:r>
              <a:rPr lang="en-US"/>
              <a:t>Charles Declared </a:t>
            </a:r>
            <a:r>
              <a:rPr lang="en-US" dirty="0"/>
              <a:t>“Blessed</a:t>
            </a:r>
            <a:r>
              <a:rPr lang="en-US"/>
              <a:t>” By </a:t>
            </a:r>
            <a:r>
              <a:rPr lang="en-US" dirty="0"/>
              <a:t>Pope John Paul </a:t>
            </a:r>
            <a:r>
              <a:rPr lang="en-US"/>
              <a:t>II in </a:t>
            </a:r>
            <a:r>
              <a:rPr lang="en-US" dirty="0"/>
              <a:t>2004</a:t>
            </a:r>
          </a:p>
        </p:txBody>
      </p:sp>
      <p:pic>
        <p:nvPicPr>
          <p:cNvPr id="3" name="Content Placeholder 3">
            <a:extLst>
              <a:ext uri="{FF2B5EF4-FFF2-40B4-BE49-F238E27FC236}">
                <a16:creationId xmlns:a16="http://schemas.microsoft.com/office/drawing/2014/main" id="{25F3A7D8-EC26-4909-9F44-322730832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724" y="1889117"/>
            <a:ext cx="2794000" cy="4089400"/>
          </a:xfrm>
          <a:prstGeom prst="rect">
            <a:avLst/>
          </a:prstGeom>
        </p:spPr>
      </p:pic>
      <p:sp>
        <p:nvSpPr>
          <p:cNvPr id="4" name="TextBox 3">
            <a:extLst>
              <a:ext uri="{FF2B5EF4-FFF2-40B4-BE49-F238E27FC236}">
                <a16:creationId xmlns:a16="http://schemas.microsoft.com/office/drawing/2014/main" id="{E8B9ADF3-CC66-4A37-9286-A3AF9EFC51CA}"/>
              </a:ext>
            </a:extLst>
          </p:cNvPr>
          <p:cNvSpPr txBox="1"/>
          <p:nvPr/>
        </p:nvSpPr>
        <p:spPr>
          <a:xfrm>
            <a:off x="4761571" y="2345759"/>
            <a:ext cx="7337502" cy="3785652"/>
          </a:xfrm>
          <a:prstGeom prst="rect">
            <a:avLst/>
          </a:prstGeom>
          <a:noFill/>
        </p:spPr>
        <p:txBody>
          <a:bodyPr wrap="square" rtlCol="0">
            <a:spAutoFit/>
          </a:bodyPr>
          <a:lstStyle/>
          <a:p>
            <a:pPr algn="ctr"/>
            <a:r>
              <a:rPr lang="en-US" sz="2400" dirty="0"/>
              <a:t>The “Peace” Emperor unsuccessfully attempted to end World War I and was exiled to the island of Madeira. He died shortly after in 1922. </a:t>
            </a:r>
          </a:p>
          <a:p>
            <a:pPr algn="ctr"/>
            <a:endParaRPr lang="en-US" sz="2400" dirty="0"/>
          </a:p>
          <a:p>
            <a:pPr algn="ctr"/>
            <a:r>
              <a:rPr lang="en-US" sz="2400" dirty="0"/>
              <a:t>His wife, Zita lived another 67 years. </a:t>
            </a:r>
          </a:p>
          <a:p>
            <a:pPr algn="ctr"/>
            <a:endParaRPr lang="en-US" sz="2400" dirty="0"/>
          </a:p>
          <a:p>
            <a:pPr algn="ctr"/>
            <a:r>
              <a:rPr lang="en-US" sz="2400" dirty="0"/>
              <a:t>JP II’s father named his son after Emperor Charles.</a:t>
            </a:r>
          </a:p>
          <a:p>
            <a:pPr algn="ctr"/>
            <a:endParaRPr lang="en-US" sz="2400" dirty="0"/>
          </a:p>
          <a:p>
            <a:pPr algn="ctr"/>
            <a:r>
              <a:rPr lang="en-US" sz="2400" dirty="0"/>
              <a:t>Zita was declared Servant of God by Pope Benedict  XVI in 2009.</a:t>
            </a:r>
          </a:p>
        </p:txBody>
      </p:sp>
    </p:spTree>
    <p:extLst>
      <p:ext uri="{BB962C8B-B14F-4D97-AF65-F5344CB8AC3E}">
        <p14:creationId xmlns:p14="http://schemas.microsoft.com/office/powerpoint/2010/main" val="132716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1000"/>
                                        <p:tgtEl>
                                          <p:spTgt spid="4">
                                            <p:txEl>
                                              <p:pRg st="4" end="4"/>
                                            </p:txEl>
                                          </p:spTgt>
                                        </p:tgtEl>
                                      </p:cBhvr>
                                    </p:animEffect>
                                    <p:anim calcmode="lin" valueType="num">
                                      <p:cBhvr>
                                        <p:cTn id="1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1000"/>
                                        <p:tgtEl>
                                          <p:spTgt spid="4">
                                            <p:txEl>
                                              <p:pRg st="6" end="6"/>
                                            </p:txEl>
                                          </p:spTgt>
                                        </p:tgtEl>
                                      </p:cBhvr>
                                    </p:animEffect>
                                    <p:anim calcmode="lin" valueType="num">
                                      <p:cBhvr>
                                        <p:cTn id="2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FFFBF-AB6B-4B48-AF43-7B9C2642B3CB}"/>
              </a:ext>
            </a:extLst>
          </p:cNvPr>
          <p:cNvSpPr>
            <a:spLocks noGrp="1"/>
          </p:cNvSpPr>
          <p:nvPr>
            <p:ph type="title"/>
          </p:nvPr>
        </p:nvSpPr>
        <p:spPr/>
        <p:txBody>
          <a:bodyPr/>
          <a:lstStyle/>
          <a:p>
            <a:pPr algn="ctr"/>
            <a:r>
              <a:rPr lang="en-US" dirty="0"/>
              <a:t>Who can use NFP?</a:t>
            </a:r>
          </a:p>
        </p:txBody>
      </p:sp>
      <p:sp>
        <p:nvSpPr>
          <p:cNvPr id="11" name="AutoShape 26">
            <a:extLst>
              <a:ext uri="{FF2B5EF4-FFF2-40B4-BE49-F238E27FC236}">
                <a16:creationId xmlns:a16="http://schemas.microsoft.com/office/drawing/2014/main" id="{F703FD83-9204-44BD-A50A-E8320E2C9236}"/>
              </a:ext>
            </a:extLst>
          </p:cNvPr>
          <p:cNvSpPr>
            <a:spLocks noChangeArrowheads="1"/>
          </p:cNvSpPr>
          <p:nvPr/>
        </p:nvSpPr>
        <p:spPr bwMode="auto">
          <a:xfrm>
            <a:off x="4157662" y="2540000"/>
            <a:ext cx="3876675" cy="2905125"/>
          </a:xfrm>
          <a:prstGeom prst="star5">
            <a:avLst/>
          </a:prstGeom>
          <a:solidFill>
            <a:srgbClr val="FFFF66"/>
          </a:solidFill>
          <a:ln w="9525">
            <a:miter lim="800000"/>
            <a:headEnd/>
            <a:tailEnd/>
          </a:ln>
          <a:effectLst/>
          <a:scene3d>
            <a:camera prst="legacyObliqueTop">
              <a:rot lat="17699998" lon="0" rev="0"/>
            </a:camera>
            <a:lightRig rig="legacyFlat2" dir="t"/>
          </a:scene3d>
          <a:sp3d extrusionH="430200" prstMaterial="legacyMetal">
            <a:bevelT w="13500" h="13500" prst="angle"/>
            <a:bevelB w="13500" h="13500" prst="angle"/>
            <a:extrusionClr>
              <a:schemeClr val="hlink"/>
            </a:extrusionClr>
          </a:sp3d>
        </p:spPr>
        <p:txBody>
          <a:bodyPr wrap="none" anchor="ctr">
            <a:flatTx/>
          </a:bodyPr>
          <a:lstStyle/>
          <a:p>
            <a:pPr>
              <a:defRPr/>
            </a:pPr>
            <a:endParaRPr lang="en-US"/>
          </a:p>
        </p:txBody>
      </p:sp>
      <p:grpSp>
        <p:nvGrpSpPr>
          <p:cNvPr id="12" name="Group 24">
            <a:extLst>
              <a:ext uri="{FF2B5EF4-FFF2-40B4-BE49-F238E27FC236}">
                <a16:creationId xmlns:a16="http://schemas.microsoft.com/office/drawing/2014/main" id="{41685CE2-237C-4A1A-B3A4-87964E18DFD0}"/>
              </a:ext>
            </a:extLst>
          </p:cNvPr>
          <p:cNvGrpSpPr>
            <a:grpSpLocks/>
          </p:cNvGrpSpPr>
          <p:nvPr/>
        </p:nvGrpSpPr>
        <p:grpSpPr bwMode="auto">
          <a:xfrm>
            <a:off x="3571875" y="5118100"/>
            <a:ext cx="1925637" cy="1722438"/>
            <a:chOff x="1209" y="3118"/>
            <a:chExt cx="1213" cy="1085"/>
          </a:xfrm>
        </p:grpSpPr>
        <p:pic>
          <p:nvPicPr>
            <p:cNvPr id="13" name="Picture 7">
              <a:extLst>
                <a:ext uri="{FF2B5EF4-FFF2-40B4-BE49-F238E27FC236}">
                  <a16:creationId xmlns:a16="http://schemas.microsoft.com/office/drawing/2014/main" id="{194E4DA3-60A7-4D3A-82CC-9D100C95507B}"/>
                </a:ext>
              </a:extLst>
            </p:cNvPr>
            <p:cNvPicPr>
              <a:picLocks noChangeAspect="1" noChangeArrowheads="1"/>
            </p:cNvPicPr>
            <p:nvPr/>
          </p:nvPicPr>
          <p:blipFill>
            <a:blip r:embed="rId3" cstate="print"/>
            <a:srcRect/>
            <a:stretch>
              <a:fillRect/>
            </a:stretch>
          </p:blipFill>
          <p:spPr bwMode="auto">
            <a:xfrm>
              <a:off x="1390" y="3118"/>
              <a:ext cx="864" cy="868"/>
            </a:xfrm>
            <a:prstGeom prst="rect">
              <a:avLst/>
            </a:prstGeom>
            <a:noFill/>
            <a:ln w="9525">
              <a:noFill/>
              <a:miter lim="800000"/>
              <a:headEnd/>
              <a:tailEnd/>
            </a:ln>
          </p:spPr>
        </p:pic>
        <p:sp>
          <p:nvSpPr>
            <p:cNvPr id="14" name="Rectangle 13">
              <a:extLst>
                <a:ext uri="{FF2B5EF4-FFF2-40B4-BE49-F238E27FC236}">
                  <a16:creationId xmlns:a16="http://schemas.microsoft.com/office/drawing/2014/main" id="{08C6B5AE-ABB4-4049-A836-2D3E84BA432A}"/>
                </a:ext>
              </a:extLst>
            </p:cNvPr>
            <p:cNvSpPr>
              <a:spLocks noChangeArrowheads="1"/>
            </p:cNvSpPr>
            <p:nvPr/>
          </p:nvSpPr>
          <p:spPr bwMode="auto">
            <a:xfrm>
              <a:off x="1209" y="4009"/>
              <a:ext cx="1213" cy="194"/>
            </a:xfrm>
            <a:prstGeom prst="rect">
              <a:avLst/>
            </a:prstGeom>
            <a:noFill/>
            <a:ln w="9525">
              <a:noFill/>
              <a:miter lim="800000"/>
              <a:headEnd/>
              <a:tailEnd/>
            </a:ln>
            <a:effectLst/>
          </p:spPr>
          <p:txBody>
            <a:bodyPr wrap="none" lIns="0" tIns="0" rIns="0" bIns="0">
              <a:spAutoFit/>
            </a:bodyPr>
            <a:lstStyle/>
            <a:p>
              <a:pPr algn="l">
                <a:defRPr/>
              </a:pPr>
              <a:r>
                <a:rPr lang="en-US" sz="2000" b="1" dirty="0">
                  <a:solidFill>
                    <a:srgbClr val="FFFFFF"/>
                  </a:solidFill>
                </a:rPr>
                <a:t>Pre-menopause</a:t>
              </a:r>
            </a:p>
          </p:txBody>
        </p:sp>
      </p:grpSp>
      <p:grpSp>
        <p:nvGrpSpPr>
          <p:cNvPr id="15" name="Group 23">
            <a:extLst>
              <a:ext uri="{FF2B5EF4-FFF2-40B4-BE49-F238E27FC236}">
                <a16:creationId xmlns:a16="http://schemas.microsoft.com/office/drawing/2014/main" id="{1AC420B7-1F25-4C76-93F3-39D1E460DC3C}"/>
              </a:ext>
            </a:extLst>
          </p:cNvPr>
          <p:cNvGrpSpPr>
            <a:grpSpLocks/>
          </p:cNvGrpSpPr>
          <p:nvPr/>
        </p:nvGrpSpPr>
        <p:grpSpPr bwMode="auto">
          <a:xfrm>
            <a:off x="6775449" y="5118100"/>
            <a:ext cx="1739899" cy="1739900"/>
            <a:chOff x="3227" y="3118"/>
            <a:chExt cx="1096" cy="1096"/>
          </a:xfrm>
        </p:grpSpPr>
        <p:pic>
          <p:nvPicPr>
            <p:cNvPr id="16" name="Picture 8">
              <a:extLst>
                <a:ext uri="{FF2B5EF4-FFF2-40B4-BE49-F238E27FC236}">
                  <a16:creationId xmlns:a16="http://schemas.microsoft.com/office/drawing/2014/main" id="{3082F3F0-613F-4BCD-83C1-8B6379AD92F3}"/>
                </a:ext>
              </a:extLst>
            </p:cNvPr>
            <p:cNvPicPr>
              <a:picLocks noChangeAspect="1" noChangeArrowheads="1"/>
            </p:cNvPicPr>
            <p:nvPr/>
          </p:nvPicPr>
          <p:blipFill>
            <a:blip r:embed="rId4" cstate="print"/>
            <a:srcRect/>
            <a:stretch>
              <a:fillRect/>
            </a:stretch>
          </p:blipFill>
          <p:spPr bwMode="auto">
            <a:xfrm>
              <a:off x="3360" y="3118"/>
              <a:ext cx="864" cy="864"/>
            </a:xfrm>
            <a:prstGeom prst="rect">
              <a:avLst/>
            </a:prstGeom>
            <a:noFill/>
            <a:ln w="9525">
              <a:noFill/>
              <a:miter lim="800000"/>
              <a:headEnd/>
              <a:tailEnd/>
            </a:ln>
          </p:spPr>
        </p:pic>
        <p:sp>
          <p:nvSpPr>
            <p:cNvPr id="17" name="Rectangle 15">
              <a:extLst>
                <a:ext uri="{FF2B5EF4-FFF2-40B4-BE49-F238E27FC236}">
                  <a16:creationId xmlns:a16="http://schemas.microsoft.com/office/drawing/2014/main" id="{0F59EF67-09A0-4FC2-AD8F-2F6D030340AB}"/>
                </a:ext>
              </a:extLst>
            </p:cNvPr>
            <p:cNvSpPr>
              <a:spLocks noChangeArrowheads="1"/>
            </p:cNvSpPr>
            <p:nvPr/>
          </p:nvSpPr>
          <p:spPr bwMode="auto">
            <a:xfrm>
              <a:off x="3227" y="4020"/>
              <a:ext cx="1096" cy="194"/>
            </a:xfrm>
            <a:prstGeom prst="rect">
              <a:avLst/>
            </a:prstGeom>
            <a:noFill/>
            <a:ln w="9525">
              <a:noFill/>
              <a:miter lim="800000"/>
              <a:headEnd/>
              <a:tailEnd/>
            </a:ln>
          </p:spPr>
          <p:txBody>
            <a:bodyPr wrap="none" lIns="0" tIns="0" rIns="0" bIns="0">
              <a:spAutoFit/>
            </a:bodyPr>
            <a:lstStyle/>
            <a:p>
              <a:pPr algn="l">
                <a:defRPr/>
              </a:pPr>
              <a:r>
                <a:rPr lang="en-US" sz="2000" b="1" dirty="0">
                  <a:solidFill>
                    <a:srgbClr val="FFFFFF"/>
                  </a:solidFill>
                </a:rPr>
                <a:t>Post-hormone</a:t>
              </a:r>
              <a:endParaRPr lang="en-US" dirty="0"/>
            </a:p>
          </p:txBody>
        </p:sp>
      </p:grpSp>
      <p:grpSp>
        <p:nvGrpSpPr>
          <p:cNvPr id="18" name="Group 22">
            <a:extLst>
              <a:ext uri="{FF2B5EF4-FFF2-40B4-BE49-F238E27FC236}">
                <a16:creationId xmlns:a16="http://schemas.microsoft.com/office/drawing/2014/main" id="{D8FDB1A4-3B34-4F95-9AD4-925DD67C2095}"/>
              </a:ext>
            </a:extLst>
          </p:cNvPr>
          <p:cNvGrpSpPr>
            <a:grpSpLocks/>
          </p:cNvGrpSpPr>
          <p:nvPr/>
        </p:nvGrpSpPr>
        <p:grpSpPr bwMode="auto">
          <a:xfrm>
            <a:off x="7077075" y="2759075"/>
            <a:ext cx="2511425" cy="2097088"/>
            <a:chOff x="3417" y="1632"/>
            <a:chExt cx="1582" cy="1321"/>
          </a:xfrm>
        </p:grpSpPr>
        <p:pic>
          <p:nvPicPr>
            <p:cNvPr id="19" name="Picture 9">
              <a:extLst>
                <a:ext uri="{FF2B5EF4-FFF2-40B4-BE49-F238E27FC236}">
                  <a16:creationId xmlns:a16="http://schemas.microsoft.com/office/drawing/2014/main" id="{63ED338F-D491-4DC3-9E91-1FEBDC73F4AC}"/>
                </a:ext>
              </a:extLst>
            </p:cNvPr>
            <p:cNvPicPr>
              <a:picLocks noChangeAspect="1" noChangeArrowheads="1"/>
            </p:cNvPicPr>
            <p:nvPr/>
          </p:nvPicPr>
          <p:blipFill>
            <a:blip r:embed="rId5" cstate="print"/>
            <a:srcRect/>
            <a:stretch>
              <a:fillRect/>
            </a:stretch>
          </p:blipFill>
          <p:spPr bwMode="auto">
            <a:xfrm>
              <a:off x="3744" y="1632"/>
              <a:ext cx="864" cy="864"/>
            </a:xfrm>
            <a:prstGeom prst="rect">
              <a:avLst/>
            </a:prstGeom>
            <a:noFill/>
            <a:ln w="9525">
              <a:noFill/>
              <a:miter lim="800000"/>
              <a:headEnd/>
              <a:tailEnd/>
            </a:ln>
          </p:spPr>
        </p:pic>
        <p:sp>
          <p:nvSpPr>
            <p:cNvPr id="20" name="Rectangle 16">
              <a:extLst>
                <a:ext uri="{FF2B5EF4-FFF2-40B4-BE49-F238E27FC236}">
                  <a16:creationId xmlns:a16="http://schemas.microsoft.com/office/drawing/2014/main" id="{CC5311B1-6EED-48D4-BEC4-9BB0DC48AA23}"/>
                </a:ext>
              </a:extLst>
            </p:cNvPr>
            <p:cNvSpPr>
              <a:spLocks noChangeArrowheads="1"/>
            </p:cNvSpPr>
            <p:nvPr/>
          </p:nvSpPr>
          <p:spPr bwMode="auto">
            <a:xfrm>
              <a:off x="3417" y="2569"/>
              <a:ext cx="1582" cy="384"/>
            </a:xfrm>
            <a:prstGeom prst="rect">
              <a:avLst/>
            </a:prstGeom>
            <a:noFill/>
            <a:ln w="9525">
              <a:noFill/>
              <a:miter lim="800000"/>
              <a:headEnd/>
              <a:tailEnd/>
            </a:ln>
          </p:spPr>
          <p:txBody>
            <a:bodyPr wrap="none" lIns="0" tIns="0" rIns="0" bIns="0">
              <a:spAutoFit/>
            </a:bodyPr>
            <a:lstStyle/>
            <a:p>
              <a:pPr>
                <a:defRPr/>
              </a:pPr>
              <a:r>
                <a:rPr lang="en-US" sz="2000" b="1" dirty="0">
                  <a:solidFill>
                    <a:srgbClr val="FFFFFF"/>
                  </a:solidFill>
                </a:rPr>
                <a:t>Achieving / Avoiding</a:t>
              </a:r>
            </a:p>
            <a:p>
              <a:pPr>
                <a:defRPr/>
              </a:pPr>
              <a:r>
                <a:rPr lang="en-US" sz="2000" b="1" dirty="0">
                  <a:solidFill>
                    <a:srgbClr val="FFFFFF"/>
                  </a:solidFill>
                </a:rPr>
                <a:t>Pregnancy</a:t>
              </a:r>
              <a:endParaRPr lang="en-US" dirty="0"/>
            </a:p>
          </p:txBody>
        </p:sp>
      </p:grpSp>
      <p:grpSp>
        <p:nvGrpSpPr>
          <p:cNvPr id="21" name="Group 25">
            <a:extLst>
              <a:ext uri="{FF2B5EF4-FFF2-40B4-BE49-F238E27FC236}">
                <a16:creationId xmlns:a16="http://schemas.microsoft.com/office/drawing/2014/main" id="{D4E7927C-581D-4FDC-AF24-1737B4A46632}"/>
              </a:ext>
            </a:extLst>
          </p:cNvPr>
          <p:cNvGrpSpPr>
            <a:grpSpLocks/>
          </p:cNvGrpSpPr>
          <p:nvPr/>
        </p:nvGrpSpPr>
        <p:grpSpPr bwMode="auto">
          <a:xfrm>
            <a:off x="2811462" y="2759075"/>
            <a:ext cx="2184400" cy="2097088"/>
            <a:chOff x="730" y="1632"/>
            <a:chExt cx="1376" cy="1321"/>
          </a:xfrm>
        </p:grpSpPr>
        <p:pic>
          <p:nvPicPr>
            <p:cNvPr id="22" name="Picture 10">
              <a:extLst>
                <a:ext uri="{FF2B5EF4-FFF2-40B4-BE49-F238E27FC236}">
                  <a16:creationId xmlns:a16="http://schemas.microsoft.com/office/drawing/2014/main" id="{52C2448D-A468-4E93-BD45-9B5A3CC319D4}"/>
                </a:ext>
              </a:extLst>
            </p:cNvPr>
            <p:cNvPicPr>
              <a:picLocks noChangeAspect="1" noChangeArrowheads="1"/>
            </p:cNvPicPr>
            <p:nvPr/>
          </p:nvPicPr>
          <p:blipFill>
            <a:blip r:embed="rId6" cstate="print"/>
            <a:srcRect/>
            <a:stretch>
              <a:fillRect/>
            </a:stretch>
          </p:blipFill>
          <p:spPr bwMode="auto">
            <a:xfrm>
              <a:off x="1006" y="1632"/>
              <a:ext cx="864" cy="860"/>
            </a:xfrm>
            <a:prstGeom prst="rect">
              <a:avLst/>
            </a:prstGeom>
            <a:noFill/>
            <a:ln w="9525">
              <a:noFill/>
              <a:miter lim="800000"/>
              <a:headEnd/>
              <a:tailEnd/>
            </a:ln>
          </p:spPr>
        </p:pic>
        <p:sp>
          <p:nvSpPr>
            <p:cNvPr id="23" name="Rectangle 18">
              <a:extLst>
                <a:ext uri="{FF2B5EF4-FFF2-40B4-BE49-F238E27FC236}">
                  <a16:creationId xmlns:a16="http://schemas.microsoft.com/office/drawing/2014/main" id="{89B7E8EA-7CA3-4BDE-A576-949C742ADF22}"/>
                </a:ext>
              </a:extLst>
            </p:cNvPr>
            <p:cNvSpPr>
              <a:spLocks noChangeArrowheads="1"/>
            </p:cNvSpPr>
            <p:nvPr/>
          </p:nvSpPr>
          <p:spPr bwMode="auto">
            <a:xfrm>
              <a:off x="730" y="2569"/>
              <a:ext cx="1376" cy="384"/>
            </a:xfrm>
            <a:prstGeom prst="rect">
              <a:avLst/>
            </a:prstGeom>
            <a:noFill/>
            <a:ln w="9525">
              <a:noFill/>
              <a:miter lim="800000"/>
              <a:headEnd/>
              <a:tailEnd/>
            </a:ln>
          </p:spPr>
          <p:txBody>
            <a:bodyPr wrap="none" lIns="0" tIns="0" rIns="0" bIns="0">
              <a:spAutoFit/>
            </a:bodyPr>
            <a:lstStyle/>
            <a:p>
              <a:pPr>
                <a:defRPr/>
              </a:pPr>
              <a:r>
                <a:rPr lang="en-US" sz="2000" b="1" dirty="0">
                  <a:solidFill>
                    <a:srgbClr val="FFFFFF"/>
                  </a:solidFill>
                </a:rPr>
                <a:t>Regular / Irregular</a:t>
              </a:r>
            </a:p>
            <a:p>
              <a:pPr>
                <a:defRPr/>
              </a:pPr>
              <a:r>
                <a:rPr lang="en-US" sz="2000" b="1" dirty="0">
                  <a:solidFill>
                    <a:srgbClr val="FFFFFF"/>
                  </a:solidFill>
                </a:rPr>
                <a:t>Menstrual Cycles</a:t>
              </a:r>
            </a:p>
          </p:txBody>
        </p:sp>
      </p:grpSp>
      <p:grpSp>
        <p:nvGrpSpPr>
          <p:cNvPr id="24" name="Group 21">
            <a:extLst>
              <a:ext uri="{FF2B5EF4-FFF2-40B4-BE49-F238E27FC236}">
                <a16:creationId xmlns:a16="http://schemas.microsoft.com/office/drawing/2014/main" id="{1209658B-F8A1-4624-BAD6-00C2828B0EDD}"/>
              </a:ext>
            </a:extLst>
          </p:cNvPr>
          <p:cNvGrpSpPr>
            <a:grpSpLocks/>
          </p:cNvGrpSpPr>
          <p:nvPr/>
        </p:nvGrpSpPr>
        <p:grpSpPr bwMode="auto">
          <a:xfrm>
            <a:off x="5249862" y="1539875"/>
            <a:ext cx="1693863" cy="1736725"/>
            <a:chOff x="2266" y="864"/>
            <a:chExt cx="1067" cy="1094"/>
          </a:xfrm>
        </p:grpSpPr>
        <p:pic>
          <p:nvPicPr>
            <p:cNvPr id="25" name="Picture 11">
              <a:extLst>
                <a:ext uri="{FF2B5EF4-FFF2-40B4-BE49-F238E27FC236}">
                  <a16:creationId xmlns:a16="http://schemas.microsoft.com/office/drawing/2014/main" id="{EAEF1DAA-CC3F-4474-A32A-B5188E7BB9FD}"/>
                </a:ext>
              </a:extLst>
            </p:cNvPr>
            <p:cNvPicPr>
              <a:picLocks noChangeAspect="1" noChangeArrowheads="1"/>
            </p:cNvPicPr>
            <p:nvPr/>
          </p:nvPicPr>
          <p:blipFill>
            <a:blip r:embed="rId7" cstate="print"/>
            <a:srcRect/>
            <a:stretch>
              <a:fillRect/>
            </a:stretch>
          </p:blipFill>
          <p:spPr bwMode="auto">
            <a:xfrm>
              <a:off x="2350" y="864"/>
              <a:ext cx="864" cy="864"/>
            </a:xfrm>
            <a:prstGeom prst="rect">
              <a:avLst/>
            </a:prstGeom>
            <a:noFill/>
            <a:ln w="9525">
              <a:noFill/>
              <a:miter lim="800000"/>
              <a:headEnd/>
              <a:tailEnd/>
            </a:ln>
          </p:spPr>
        </p:pic>
        <p:sp>
          <p:nvSpPr>
            <p:cNvPr id="26" name="Rectangle 20">
              <a:extLst>
                <a:ext uri="{FF2B5EF4-FFF2-40B4-BE49-F238E27FC236}">
                  <a16:creationId xmlns:a16="http://schemas.microsoft.com/office/drawing/2014/main" id="{922CEA44-B337-4684-B357-9C8C38B5EC52}"/>
                </a:ext>
              </a:extLst>
            </p:cNvPr>
            <p:cNvSpPr>
              <a:spLocks noChangeArrowheads="1"/>
            </p:cNvSpPr>
            <p:nvPr/>
          </p:nvSpPr>
          <p:spPr bwMode="auto">
            <a:xfrm>
              <a:off x="2266" y="1766"/>
              <a:ext cx="1067" cy="192"/>
            </a:xfrm>
            <a:prstGeom prst="rect">
              <a:avLst/>
            </a:prstGeom>
            <a:noFill/>
            <a:ln w="9525">
              <a:noFill/>
              <a:miter lim="800000"/>
              <a:headEnd/>
              <a:tailEnd/>
            </a:ln>
          </p:spPr>
          <p:txBody>
            <a:bodyPr wrap="none" lIns="0" tIns="0" rIns="0" bIns="0">
              <a:spAutoFit/>
            </a:bodyPr>
            <a:lstStyle/>
            <a:p>
              <a:pPr algn="l">
                <a:defRPr/>
              </a:pPr>
              <a:r>
                <a:rPr lang="en-US" sz="2000" b="1" dirty="0">
                  <a:solidFill>
                    <a:srgbClr val="FFFFFF"/>
                  </a:solidFill>
                </a:rPr>
                <a:t>Breastfeeding</a:t>
              </a:r>
              <a:endParaRPr lang="en-US" dirty="0"/>
            </a:p>
          </p:txBody>
        </p:sp>
      </p:grpSp>
    </p:spTree>
    <p:extLst>
      <p:ext uri="{BB962C8B-B14F-4D97-AF65-F5344CB8AC3E}">
        <p14:creationId xmlns:p14="http://schemas.microsoft.com/office/powerpoint/2010/main" val="283239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Effect transition="in" filter="fade">
                                      <p:cBhvr>
                                        <p:cTn id="9" dur="1000"/>
                                        <p:tgtEl>
                                          <p:spTgt spid="24"/>
                                        </p:tgtEl>
                                      </p:cBhvr>
                                    </p:animEffect>
                                  </p:childTnLst>
                                </p:cTn>
                              </p:par>
                              <p:par>
                                <p:cTn id="10" presetID="64" presetClass="path" presetSubtype="0" accel="50000" decel="50000" fill="hold" nodeType="withEffect">
                                  <p:stCondLst>
                                    <p:cond delay="0"/>
                                  </p:stCondLst>
                                  <p:childTnLst>
                                    <p:animMotion origin="layout" path="M 0.00104 0.25 L 2.5E-6 7.40741E-7 " pathEditMode="relative" rAng="0" ptsTypes="AA">
                                      <p:cBhvr>
                                        <p:cTn id="11" dur="1000" fill="hold"/>
                                        <p:tgtEl>
                                          <p:spTgt spid="24"/>
                                        </p:tgtEl>
                                        <p:attrNameLst>
                                          <p:attrName>ppt_x</p:attrName>
                                          <p:attrName>ppt_y</p:attrName>
                                        </p:attrNameLst>
                                      </p:cBhvr>
                                      <p:rCtr x="-100" y="-12500"/>
                                    </p:animMotion>
                                  </p:childTnLst>
                                </p:cTn>
                              </p:par>
                            </p:childTnLst>
                          </p:cTn>
                        </p:par>
                        <p:par>
                          <p:cTn id="12" fill="hold">
                            <p:stCondLst>
                              <p:cond delay="1000"/>
                            </p:stCondLst>
                            <p:childTnLst>
                              <p:par>
                                <p:cTn id="13" presetID="53"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000" fill="hold"/>
                                        <p:tgtEl>
                                          <p:spTgt spid="18"/>
                                        </p:tgtEl>
                                        <p:attrNameLst>
                                          <p:attrName>ppt_w</p:attrName>
                                        </p:attrNameLst>
                                      </p:cBhvr>
                                      <p:tavLst>
                                        <p:tav tm="0">
                                          <p:val>
                                            <p:fltVal val="0"/>
                                          </p:val>
                                        </p:tav>
                                        <p:tav tm="100000">
                                          <p:val>
                                            <p:strVal val="#ppt_w"/>
                                          </p:val>
                                        </p:tav>
                                      </p:tavLst>
                                    </p:anim>
                                    <p:anim calcmode="lin" valueType="num">
                                      <p:cBhvr>
                                        <p:cTn id="16" dur="1000" fill="hold"/>
                                        <p:tgtEl>
                                          <p:spTgt spid="18"/>
                                        </p:tgtEl>
                                        <p:attrNameLst>
                                          <p:attrName>ppt_h</p:attrName>
                                        </p:attrNameLst>
                                      </p:cBhvr>
                                      <p:tavLst>
                                        <p:tav tm="0">
                                          <p:val>
                                            <p:fltVal val="0"/>
                                          </p:val>
                                        </p:tav>
                                        <p:tav tm="100000">
                                          <p:val>
                                            <p:strVal val="#ppt_h"/>
                                          </p:val>
                                        </p:tav>
                                      </p:tavLst>
                                    </p:anim>
                                    <p:animEffect transition="in" filter="fade">
                                      <p:cBhvr>
                                        <p:cTn id="17" dur="1000"/>
                                        <p:tgtEl>
                                          <p:spTgt spid="18"/>
                                        </p:tgtEl>
                                      </p:cBhvr>
                                    </p:animEffect>
                                  </p:childTnLst>
                                </p:cTn>
                              </p:par>
                              <p:par>
                                <p:cTn id="18" presetID="49" presetClass="path" presetSubtype="0" accel="50000" decel="50000" fill="hold" nodeType="withEffect">
                                  <p:stCondLst>
                                    <p:cond delay="0"/>
                                  </p:stCondLst>
                                  <p:childTnLst>
                                    <p:animMotion origin="layout" path="M -0.24063 0.04305 L -0.00417 -0.03473 " pathEditMode="relative" rAng="0" ptsTypes="AA">
                                      <p:cBhvr>
                                        <p:cTn id="19" dur="1000" fill="hold"/>
                                        <p:tgtEl>
                                          <p:spTgt spid="18"/>
                                        </p:tgtEl>
                                        <p:attrNameLst>
                                          <p:attrName>ppt_x</p:attrName>
                                          <p:attrName>ppt_y</p:attrName>
                                        </p:attrNameLst>
                                      </p:cBhvr>
                                      <p:rCtr x="11800" y="-3900"/>
                                    </p:animMotion>
                                  </p:childTnLst>
                                </p:cTn>
                              </p:par>
                            </p:childTnLst>
                          </p:cTn>
                        </p:par>
                        <p:par>
                          <p:cTn id="20" fill="hold">
                            <p:stCondLst>
                              <p:cond delay="2000"/>
                            </p:stCondLst>
                            <p:childTnLst>
                              <p:par>
                                <p:cTn id="21" presetID="53"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Effect transition="in" filter="fade">
                                      <p:cBhvr>
                                        <p:cTn id="25" dur="1000"/>
                                        <p:tgtEl>
                                          <p:spTgt spid="15"/>
                                        </p:tgtEl>
                                      </p:cBhvr>
                                    </p:animEffect>
                                  </p:childTnLst>
                                </p:cTn>
                              </p:par>
                              <p:par>
                                <p:cTn id="26" presetID="49" presetClass="path" presetSubtype="0" accel="50000" decel="50000" fill="hold" nodeType="withEffect">
                                  <p:stCondLst>
                                    <p:cond delay="0"/>
                                  </p:stCondLst>
                                  <p:childTnLst>
                                    <p:animMotion origin="layout" path="M -0.16667 -0.275 L 0.00313 -0.00833 " pathEditMode="relative" rAng="0" ptsTypes="AA">
                                      <p:cBhvr>
                                        <p:cTn id="27" dur="1000" fill="hold"/>
                                        <p:tgtEl>
                                          <p:spTgt spid="15"/>
                                        </p:tgtEl>
                                        <p:attrNameLst>
                                          <p:attrName>ppt_x</p:attrName>
                                          <p:attrName>ppt_y</p:attrName>
                                        </p:attrNameLst>
                                      </p:cBhvr>
                                      <p:rCtr x="8500" y="13300"/>
                                    </p:animMotion>
                                  </p:childTnLst>
                                </p:cTn>
                              </p:par>
                            </p:childTnLst>
                          </p:cTn>
                        </p:par>
                        <p:par>
                          <p:cTn id="28" fill="hold">
                            <p:stCondLst>
                              <p:cond delay="3000"/>
                            </p:stCondLst>
                            <p:childTnLst>
                              <p:par>
                                <p:cTn id="29" presetID="53"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Effect transition="in" filter="fade">
                                      <p:cBhvr>
                                        <p:cTn id="33" dur="1000"/>
                                        <p:tgtEl>
                                          <p:spTgt spid="12"/>
                                        </p:tgtEl>
                                      </p:cBhvr>
                                    </p:animEffect>
                                  </p:childTnLst>
                                </p:cTn>
                              </p:par>
                              <p:par>
                                <p:cTn id="34" presetID="56" presetClass="path" presetSubtype="0" accel="50000" decel="50000" fill="hold" nodeType="withEffect">
                                  <p:stCondLst>
                                    <p:cond delay="0"/>
                                  </p:stCondLst>
                                  <p:childTnLst>
                                    <p:animMotion origin="layout" path="M 0.17084 -0.27083 L 0.00417 -0.01389 " pathEditMode="relative" rAng="0" ptsTypes="AA">
                                      <p:cBhvr>
                                        <p:cTn id="35" dur="1000" fill="hold"/>
                                        <p:tgtEl>
                                          <p:spTgt spid="12"/>
                                        </p:tgtEl>
                                        <p:attrNameLst>
                                          <p:attrName>ppt_x</p:attrName>
                                          <p:attrName>ppt_y</p:attrName>
                                        </p:attrNameLst>
                                      </p:cBhvr>
                                      <p:rCtr x="-8300" y="12800"/>
                                    </p:animMotion>
                                  </p:childTnLst>
                                </p:cTn>
                              </p:par>
                            </p:childTnLst>
                          </p:cTn>
                        </p:par>
                        <p:par>
                          <p:cTn id="36" fill="hold">
                            <p:stCondLst>
                              <p:cond delay="4000"/>
                            </p:stCondLst>
                            <p:childTnLst>
                              <p:par>
                                <p:cTn id="37" presetID="53"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fltVal val="0"/>
                                          </p:val>
                                        </p:tav>
                                        <p:tav tm="100000">
                                          <p:val>
                                            <p:strVal val="#ppt_w"/>
                                          </p:val>
                                        </p:tav>
                                      </p:tavLst>
                                    </p:anim>
                                    <p:anim calcmode="lin" valueType="num">
                                      <p:cBhvr>
                                        <p:cTn id="40" dur="1000" fill="hold"/>
                                        <p:tgtEl>
                                          <p:spTgt spid="21"/>
                                        </p:tgtEl>
                                        <p:attrNameLst>
                                          <p:attrName>ppt_h</p:attrName>
                                        </p:attrNameLst>
                                      </p:cBhvr>
                                      <p:tavLst>
                                        <p:tav tm="0">
                                          <p:val>
                                            <p:fltVal val="0"/>
                                          </p:val>
                                        </p:tav>
                                        <p:tav tm="100000">
                                          <p:val>
                                            <p:strVal val="#ppt_h"/>
                                          </p:val>
                                        </p:tav>
                                      </p:tavLst>
                                    </p:anim>
                                    <p:animEffect transition="in" filter="fade">
                                      <p:cBhvr>
                                        <p:cTn id="41" dur="1000"/>
                                        <p:tgtEl>
                                          <p:spTgt spid="21"/>
                                        </p:tgtEl>
                                      </p:cBhvr>
                                    </p:animEffect>
                                  </p:childTnLst>
                                </p:cTn>
                              </p:par>
                              <p:par>
                                <p:cTn id="42" presetID="49" presetClass="path" presetSubtype="0" accel="50000" decel="50000" fill="hold" nodeType="withEffect">
                                  <p:stCondLst>
                                    <p:cond delay="0"/>
                                  </p:stCondLst>
                                  <p:childTnLst>
                                    <p:animMotion origin="layout" path="M 0.23958 0.04166 L 0.00625 -0.04167 " pathEditMode="relative" rAng="0" ptsTypes="AA">
                                      <p:cBhvr>
                                        <p:cTn id="43" dur="1000" fill="hold"/>
                                        <p:tgtEl>
                                          <p:spTgt spid="21"/>
                                        </p:tgtEl>
                                        <p:attrNameLst>
                                          <p:attrName>ppt_x</p:attrName>
                                          <p:attrName>ppt_y</p:attrName>
                                        </p:attrNameLst>
                                      </p:cBhvr>
                                      <p:rCtr x="-11700" y="-4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B33B-6337-487F-B2BE-748C5514C212}"/>
              </a:ext>
            </a:extLst>
          </p:cNvPr>
          <p:cNvSpPr>
            <a:spLocks noGrp="1"/>
          </p:cNvSpPr>
          <p:nvPr>
            <p:ph type="title"/>
          </p:nvPr>
        </p:nvSpPr>
        <p:spPr/>
        <p:txBody>
          <a:bodyPr/>
          <a:lstStyle/>
          <a:p>
            <a:pPr algn="ctr"/>
            <a:r>
              <a:rPr lang="en-US" dirty="0"/>
              <a:t>NFP is not Contraceptive</a:t>
            </a:r>
          </a:p>
        </p:txBody>
      </p:sp>
      <p:pic>
        <p:nvPicPr>
          <p:cNvPr id="4" name="Picture 3" descr="contraception.jpg">
            <a:extLst>
              <a:ext uri="{FF2B5EF4-FFF2-40B4-BE49-F238E27FC236}">
                <a16:creationId xmlns:a16="http://schemas.microsoft.com/office/drawing/2014/main" id="{E11388D5-19D1-4631-BF6A-549A2BEA9721}"/>
              </a:ext>
            </a:extLst>
          </p:cNvPr>
          <p:cNvPicPr>
            <a:picLocks noChangeAspect="1"/>
          </p:cNvPicPr>
          <p:nvPr/>
        </p:nvPicPr>
        <p:blipFill>
          <a:blip r:embed="rId3" cstate="print"/>
          <a:srcRect/>
          <a:stretch>
            <a:fillRect/>
          </a:stretch>
        </p:blipFill>
        <p:spPr>
          <a:xfrm>
            <a:off x="3417743" y="1690688"/>
            <a:ext cx="4717678" cy="47102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5" name="Group 11">
            <a:extLst>
              <a:ext uri="{FF2B5EF4-FFF2-40B4-BE49-F238E27FC236}">
                <a16:creationId xmlns:a16="http://schemas.microsoft.com/office/drawing/2014/main" id="{22C3D592-9883-4A73-8300-6686D242B879}"/>
              </a:ext>
            </a:extLst>
          </p:cNvPr>
          <p:cNvGrpSpPr>
            <a:grpSpLocks/>
          </p:cNvGrpSpPr>
          <p:nvPr/>
        </p:nvGrpSpPr>
        <p:grpSpPr bwMode="auto">
          <a:xfrm rot="16200000">
            <a:off x="3587271" y="1854718"/>
            <a:ext cx="4381500" cy="4381500"/>
            <a:chOff x="1521" y="1041"/>
            <a:chExt cx="2760" cy="2760"/>
          </a:xfrm>
        </p:grpSpPr>
        <p:sp>
          <p:nvSpPr>
            <p:cNvPr id="6" name="Oval 9">
              <a:extLst>
                <a:ext uri="{FF2B5EF4-FFF2-40B4-BE49-F238E27FC236}">
                  <a16:creationId xmlns:a16="http://schemas.microsoft.com/office/drawing/2014/main" id="{6FD8A1D2-6A94-44D9-96E2-8A962CE3635A}"/>
                </a:ext>
              </a:extLst>
            </p:cNvPr>
            <p:cNvSpPr>
              <a:spLocks noChangeArrowheads="1"/>
            </p:cNvSpPr>
            <p:nvPr/>
          </p:nvSpPr>
          <p:spPr bwMode="auto">
            <a:xfrm>
              <a:off x="1521" y="1041"/>
              <a:ext cx="2760" cy="2760"/>
            </a:xfrm>
            <a:prstGeom prst="ellipse">
              <a:avLst/>
            </a:prstGeom>
            <a:noFill/>
            <a:ln w="381000">
              <a:solidFill>
                <a:srgbClr val="FF0000"/>
              </a:solidFill>
              <a:round/>
              <a:headEnd/>
              <a:tailEnd/>
            </a:ln>
          </p:spPr>
          <p:txBody>
            <a:bodyPr wrap="none" anchor="ctr"/>
            <a:lstStyle/>
            <a:p>
              <a:endParaRPr lang="en-US">
                <a:solidFill>
                  <a:srgbClr val="FFFFFF"/>
                </a:solidFill>
              </a:endParaRPr>
            </a:p>
          </p:txBody>
        </p:sp>
        <p:sp>
          <p:nvSpPr>
            <p:cNvPr id="7" name="Line 10">
              <a:extLst>
                <a:ext uri="{FF2B5EF4-FFF2-40B4-BE49-F238E27FC236}">
                  <a16:creationId xmlns:a16="http://schemas.microsoft.com/office/drawing/2014/main" id="{358E5F8C-05C4-4E6E-B9E5-B4547FE92177}"/>
                </a:ext>
              </a:extLst>
            </p:cNvPr>
            <p:cNvSpPr>
              <a:spLocks noChangeShapeType="1"/>
            </p:cNvSpPr>
            <p:nvPr/>
          </p:nvSpPr>
          <p:spPr bwMode="auto">
            <a:xfrm>
              <a:off x="1814" y="1513"/>
              <a:ext cx="2166" cy="1839"/>
            </a:xfrm>
            <a:prstGeom prst="line">
              <a:avLst/>
            </a:prstGeom>
            <a:noFill/>
            <a:ln w="381000">
              <a:solidFill>
                <a:srgbClr val="FF0000"/>
              </a:solidFill>
              <a:round/>
              <a:headEnd/>
              <a:tailEnd/>
            </a:ln>
          </p:spPr>
          <p:txBody>
            <a:bodyPr/>
            <a:lstStyle/>
            <a:p>
              <a:endParaRPr lang="en-US"/>
            </a:p>
          </p:txBody>
        </p:sp>
      </p:grpSp>
    </p:spTree>
    <p:extLst>
      <p:ext uri="{BB962C8B-B14F-4D97-AF65-F5344CB8AC3E}">
        <p14:creationId xmlns:p14="http://schemas.microsoft.com/office/powerpoint/2010/main" val="360259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style.rotation</p:attrName>
                                        </p:attrNameLst>
                                      </p:cBhvr>
                                      <p:tavLst>
                                        <p:tav tm="0">
                                          <p:val>
                                            <p:fltVal val="720"/>
                                          </p:val>
                                        </p:tav>
                                        <p:tav tm="100000">
                                          <p:val>
                                            <p:fltVal val="0"/>
                                          </p:val>
                                        </p:tav>
                                      </p:tavLst>
                                    </p:anim>
                                    <p:anim calcmode="lin" valueType="num">
                                      <p:cBhvr>
                                        <p:cTn id="9" dur="1000" fill="hold"/>
                                        <p:tgtEl>
                                          <p:spTgt spid="5"/>
                                        </p:tgtEl>
                                        <p:attrNameLst>
                                          <p:attrName>ppt_h</p:attrName>
                                        </p:attrNameLst>
                                      </p:cBhvr>
                                      <p:tavLst>
                                        <p:tav tm="0">
                                          <p:val>
                                            <p:fltVal val="0"/>
                                          </p:val>
                                        </p:tav>
                                        <p:tav tm="100000">
                                          <p:val>
                                            <p:strVal val="#ppt_h"/>
                                          </p:val>
                                        </p:tav>
                                      </p:tavLst>
                                    </p:anim>
                                    <p:anim calcmode="lin" valueType="num">
                                      <p:cBhvr>
                                        <p:cTn id="10" dur="1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A0964-22F3-4803-806D-808353829BB3}"/>
              </a:ext>
            </a:extLst>
          </p:cNvPr>
          <p:cNvSpPr>
            <a:spLocks noGrp="1"/>
          </p:cNvSpPr>
          <p:nvPr>
            <p:ph type="title"/>
          </p:nvPr>
        </p:nvSpPr>
        <p:spPr/>
        <p:txBody>
          <a:bodyPr/>
          <a:lstStyle/>
          <a:p>
            <a:pPr algn="ctr"/>
            <a:r>
              <a:rPr lang="en-US" dirty="0"/>
              <a:t>NFP works by…</a:t>
            </a:r>
          </a:p>
        </p:txBody>
      </p:sp>
      <p:sp>
        <p:nvSpPr>
          <p:cNvPr id="3" name="Content Placeholder 2">
            <a:extLst>
              <a:ext uri="{FF2B5EF4-FFF2-40B4-BE49-F238E27FC236}">
                <a16:creationId xmlns:a16="http://schemas.microsoft.com/office/drawing/2014/main" id="{4A1B46B0-F2A3-44CE-B1C5-F8BAC3E5133C}"/>
              </a:ext>
            </a:extLst>
          </p:cNvPr>
          <p:cNvSpPr>
            <a:spLocks noGrp="1"/>
          </p:cNvSpPr>
          <p:nvPr>
            <p:ph idx="1"/>
          </p:nvPr>
        </p:nvSpPr>
        <p:spPr>
          <a:xfrm>
            <a:off x="1120000" y="1825625"/>
            <a:ext cx="4779437" cy="4351338"/>
          </a:xfrm>
        </p:spPr>
        <p:txBody>
          <a:bodyPr/>
          <a:lstStyle/>
          <a:p>
            <a:r>
              <a:rPr lang="en-US" dirty="0"/>
              <a:t>Understanding Fertility</a:t>
            </a:r>
          </a:p>
          <a:p>
            <a:r>
              <a:rPr lang="en-US" dirty="0"/>
              <a:t>Observing Signs</a:t>
            </a:r>
          </a:p>
          <a:p>
            <a:r>
              <a:rPr lang="en-US" dirty="0"/>
              <a:t>Keeping Charts</a:t>
            </a:r>
          </a:p>
          <a:p>
            <a:r>
              <a:rPr lang="en-US" dirty="0"/>
              <a:t>Making Decisions Together</a:t>
            </a:r>
          </a:p>
          <a:p>
            <a:r>
              <a:rPr lang="en-US" dirty="0"/>
              <a:t>Abstaining / Engaging</a:t>
            </a:r>
          </a:p>
          <a:p>
            <a:endParaRPr lang="en-US" dirty="0"/>
          </a:p>
        </p:txBody>
      </p:sp>
      <p:pic>
        <p:nvPicPr>
          <p:cNvPr id="4" name="Picture 8" descr="MPj04003530000[1]">
            <a:extLst>
              <a:ext uri="{FF2B5EF4-FFF2-40B4-BE49-F238E27FC236}">
                <a16:creationId xmlns:a16="http://schemas.microsoft.com/office/drawing/2014/main" id="{27CE076D-A624-4590-B3A3-BD7780D5A650}"/>
              </a:ext>
            </a:extLst>
          </p:cNvPr>
          <p:cNvPicPr>
            <a:picLocks noChangeAspect="1" noChangeArrowheads="1"/>
          </p:cNvPicPr>
          <p:nvPr/>
        </p:nvPicPr>
        <p:blipFill>
          <a:blip r:embed="rId3" cstate="print"/>
          <a:srcRect/>
          <a:stretch>
            <a:fillRect/>
          </a:stretch>
        </p:blipFill>
        <p:spPr bwMode="auto">
          <a:xfrm>
            <a:off x="3028643" y="4472319"/>
            <a:ext cx="2870794" cy="1912989"/>
          </a:xfrm>
          <a:prstGeom prst="rect">
            <a:avLst/>
          </a:prstGeom>
          <a:ln>
            <a:noFill/>
          </a:ln>
          <a:effectLst>
            <a:outerShdw blurRad="292100" dist="139700" dir="2700000" algn="tl" rotWithShape="0">
              <a:srgbClr val="333333">
                <a:alpha val="65000"/>
              </a:srgbClr>
            </a:outerShdw>
          </a:effectLst>
        </p:spPr>
      </p:pic>
      <p:pic>
        <p:nvPicPr>
          <p:cNvPr id="6" name="Picture 11" descr="MPj04091210000[1]">
            <a:extLst>
              <a:ext uri="{FF2B5EF4-FFF2-40B4-BE49-F238E27FC236}">
                <a16:creationId xmlns:a16="http://schemas.microsoft.com/office/drawing/2014/main" id="{554C8DB3-187E-41CA-9EE4-659D2A30EBC3}"/>
              </a:ext>
            </a:extLst>
          </p:cNvPr>
          <p:cNvPicPr>
            <a:picLocks noChangeAspect="1" noChangeArrowheads="1"/>
          </p:cNvPicPr>
          <p:nvPr/>
        </p:nvPicPr>
        <p:blipFill>
          <a:blip r:embed="rId4" cstate="print"/>
          <a:srcRect/>
          <a:stretch>
            <a:fillRect/>
          </a:stretch>
        </p:blipFill>
        <p:spPr bwMode="auto">
          <a:xfrm>
            <a:off x="7068842" y="1538473"/>
            <a:ext cx="2214932" cy="2125443"/>
          </a:xfrm>
          <a:prstGeom prst="ellipse">
            <a:avLst/>
          </a:prstGeom>
          <a:ln>
            <a:noFill/>
          </a:ln>
          <a:effectLst>
            <a:outerShdw blurRad="152400" dir="5400000" sx="90000" sy="-19000" rotWithShape="0">
              <a:prstClr val="black">
                <a:alpha val="15000"/>
              </a:prstClr>
            </a:outerShdw>
            <a:softEdge rad="112500"/>
          </a:effectLst>
        </p:spPr>
      </p:pic>
      <p:pic>
        <p:nvPicPr>
          <p:cNvPr id="7" name="Picture 10" descr="MPj04019860000[1]">
            <a:extLst>
              <a:ext uri="{FF2B5EF4-FFF2-40B4-BE49-F238E27FC236}">
                <a16:creationId xmlns:a16="http://schemas.microsoft.com/office/drawing/2014/main" id="{5E511684-48E1-4E30-A3A1-4BCC7B686E68}"/>
              </a:ext>
            </a:extLst>
          </p:cNvPr>
          <p:cNvPicPr>
            <a:picLocks noChangeAspect="1" noChangeArrowheads="1"/>
          </p:cNvPicPr>
          <p:nvPr/>
        </p:nvPicPr>
        <p:blipFill>
          <a:blip r:embed="rId5" cstate="print"/>
          <a:srcRect/>
          <a:stretch>
            <a:fillRect/>
          </a:stretch>
        </p:blipFill>
        <p:spPr bwMode="auto">
          <a:xfrm>
            <a:off x="6777881" y="4073716"/>
            <a:ext cx="1637414" cy="24916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15">
            <a:extLst>
              <a:ext uri="{FF2B5EF4-FFF2-40B4-BE49-F238E27FC236}">
                <a16:creationId xmlns:a16="http://schemas.microsoft.com/office/drawing/2014/main" id="{ECA2CE07-B2B6-4606-892A-F8C0D69A21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8567" y="635618"/>
            <a:ext cx="1653969" cy="2663171"/>
          </a:xfrm>
          <a:prstGeom prst="rect">
            <a:avLst/>
          </a:prstGeom>
        </p:spPr>
      </p:pic>
      <p:pic>
        <p:nvPicPr>
          <p:cNvPr id="18" name="Picture 17">
            <a:extLst>
              <a:ext uri="{FF2B5EF4-FFF2-40B4-BE49-F238E27FC236}">
                <a16:creationId xmlns:a16="http://schemas.microsoft.com/office/drawing/2014/main" id="{1E38447A-5D20-43E9-B89F-E7F9ECA998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7154" y="4001294"/>
            <a:ext cx="2986668" cy="1991112"/>
          </a:xfrm>
          <a:prstGeom prst="rect">
            <a:avLst/>
          </a:prstGeom>
        </p:spPr>
      </p:pic>
    </p:spTree>
    <p:extLst>
      <p:ext uri="{BB962C8B-B14F-4D97-AF65-F5344CB8AC3E}">
        <p14:creationId xmlns:p14="http://schemas.microsoft.com/office/powerpoint/2010/main" val="58209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2000"/>
                                        <p:tgtEl>
                                          <p:spTgt spid="3">
                                            <p:txEl>
                                              <p:pRg st="2" end="2"/>
                                            </p:txEl>
                                          </p:spTgt>
                                        </p:tgtEl>
                                      </p:cBhvr>
                                    </p:animEffect>
                                  </p:childTnLst>
                                </p:cTn>
                              </p:par>
                            </p:childTnLst>
                          </p:cTn>
                        </p:par>
                        <p:par>
                          <p:cTn id="24" fill="hold">
                            <p:stCondLst>
                              <p:cond delay="70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7500"/>
                            </p:stCondLst>
                            <p:childTnLst>
                              <p:par>
                                <p:cTn id="29" presetID="10" presetClass="entr" presetSubtype="0" fill="hold"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2000"/>
                                        <p:tgtEl>
                                          <p:spTgt spid="3">
                                            <p:txEl>
                                              <p:pRg st="3" end="3"/>
                                            </p:txEl>
                                          </p:spTgt>
                                        </p:tgtEl>
                                      </p:cBhvr>
                                    </p:animEffect>
                                  </p:childTnLst>
                                </p:cTn>
                              </p:par>
                            </p:childTnLst>
                          </p:cTn>
                        </p:par>
                        <p:par>
                          <p:cTn id="32" fill="hold">
                            <p:stCondLst>
                              <p:cond delay="9500"/>
                            </p:stCondLst>
                            <p:childTnLst>
                              <p:par>
                                <p:cTn id="33" presetID="1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par>
                          <p:cTn id="36" fill="hold">
                            <p:stCondLst>
                              <p:cond delay="10000"/>
                            </p:stCondLst>
                            <p:childTnLst>
                              <p:par>
                                <p:cTn id="37" presetID="10" presetClass="entr" presetSubtype="0" fill="hold" nodeType="after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2000"/>
                                        <p:tgtEl>
                                          <p:spTgt spid="3">
                                            <p:txEl>
                                              <p:pRg st="4" end="4"/>
                                            </p:txEl>
                                          </p:spTgt>
                                        </p:tgtEl>
                                      </p:cBhvr>
                                    </p:animEffect>
                                  </p:childTnLst>
                                </p:cTn>
                              </p:par>
                            </p:childTnLst>
                          </p:cTn>
                        </p:par>
                        <p:par>
                          <p:cTn id="40" fill="hold">
                            <p:stCondLst>
                              <p:cond delay="12000"/>
                            </p:stCondLst>
                            <p:childTnLst>
                              <p:par>
                                <p:cTn id="41" presetID="10"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5F43F-6E47-41A3-B609-4401E360057E}"/>
              </a:ext>
            </a:extLst>
          </p:cNvPr>
          <p:cNvSpPr>
            <a:spLocks noGrp="1"/>
          </p:cNvSpPr>
          <p:nvPr>
            <p:ph type="title"/>
          </p:nvPr>
        </p:nvSpPr>
        <p:spPr/>
        <p:txBody>
          <a:bodyPr/>
          <a:lstStyle/>
          <a:p>
            <a:pPr algn="ctr"/>
            <a:r>
              <a:rPr lang="en-US" dirty="0"/>
              <a:t>Develop Fertility Awareness</a:t>
            </a:r>
          </a:p>
        </p:txBody>
      </p:sp>
      <p:pic>
        <p:nvPicPr>
          <p:cNvPr id="3" name="Picture 17" descr="C:\Documents and Settings\Michael\Local Settings\Temporary Internet Files\Content.IE5\ZXEHAW9F\MPj04394860000[1].jpg">
            <a:extLst>
              <a:ext uri="{FF2B5EF4-FFF2-40B4-BE49-F238E27FC236}">
                <a16:creationId xmlns:a16="http://schemas.microsoft.com/office/drawing/2014/main" id="{95C4A0BF-2883-433E-B6F2-6D769ADED36F}"/>
              </a:ext>
            </a:extLst>
          </p:cNvPr>
          <p:cNvPicPr>
            <a:picLocks noChangeAspect="1" noChangeArrowheads="1"/>
          </p:cNvPicPr>
          <p:nvPr/>
        </p:nvPicPr>
        <p:blipFill>
          <a:blip r:embed="rId3" cstate="print"/>
          <a:srcRect/>
          <a:stretch>
            <a:fillRect/>
          </a:stretch>
        </p:blipFill>
        <p:spPr bwMode="auto">
          <a:xfrm>
            <a:off x="3382507" y="1718948"/>
            <a:ext cx="5122837" cy="3420104"/>
          </a:xfrm>
          <a:prstGeom prst="roundRect">
            <a:avLst>
              <a:gd name="adj" fmla="val 10357"/>
            </a:avLst>
          </a:prstGeom>
          <a:ln>
            <a:noFill/>
          </a:ln>
          <a:effectLst>
            <a:outerShdw blurRad="292100" dist="139700" dir="2700000" algn="tl" rotWithShape="0">
              <a:srgbClr val="333333">
                <a:alpha val="65000"/>
              </a:srgbClr>
            </a:outerShdw>
            <a:softEdge rad="31750"/>
          </a:effectLst>
        </p:spPr>
      </p:pic>
      <p:sp>
        <p:nvSpPr>
          <p:cNvPr id="4" name="TextBox 3">
            <a:extLst>
              <a:ext uri="{FF2B5EF4-FFF2-40B4-BE49-F238E27FC236}">
                <a16:creationId xmlns:a16="http://schemas.microsoft.com/office/drawing/2014/main" id="{BE02E67B-00A2-4F5E-8D9F-27D9DF070C53}"/>
              </a:ext>
            </a:extLst>
          </p:cNvPr>
          <p:cNvSpPr txBox="1"/>
          <p:nvPr/>
        </p:nvSpPr>
        <p:spPr>
          <a:xfrm>
            <a:off x="923925" y="5429250"/>
            <a:ext cx="10668000" cy="523220"/>
          </a:xfrm>
          <a:prstGeom prst="rect">
            <a:avLst/>
          </a:prstGeom>
          <a:noFill/>
        </p:spPr>
        <p:txBody>
          <a:bodyPr wrap="square" rtlCol="0">
            <a:spAutoFit/>
          </a:bodyPr>
          <a:lstStyle/>
          <a:p>
            <a:r>
              <a:rPr lang="en-US" sz="2800" dirty="0"/>
              <a:t>***Completing a certified course achieves highest rate of effectiveness</a:t>
            </a:r>
            <a:r>
              <a:rPr lang="en-US" dirty="0"/>
              <a:t>.</a:t>
            </a:r>
          </a:p>
        </p:txBody>
      </p:sp>
    </p:spTree>
    <p:extLst>
      <p:ext uri="{BB962C8B-B14F-4D97-AF65-F5344CB8AC3E}">
        <p14:creationId xmlns:p14="http://schemas.microsoft.com/office/powerpoint/2010/main" val="446105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F8E61-5484-4C9C-A090-981437AFA4F6}"/>
              </a:ext>
            </a:extLst>
          </p:cNvPr>
          <p:cNvSpPr>
            <a:spLocks noGrp="1"/>
          </p:cNvSpPr>
          <p:nvPr>
            <p:ph type="title"/>
          </p:nvPr>
        </p:nvSpPr>
        <p:spPr/>
        <p:txBody>
          <a:bodyPr>
            <a:normAutofit fontScale="90000"/>
          </a:bodyPr>
          <a:lstStyle/>
          <a:p>
            <a:pPr algn="ctr"/>
            <a:r>
              <a:rPr lang="en-US" dirty="0"/>
              <a:t>FABMs: Fertility Awareness </a:t>
            </a:r>
            <a:br>
              <a:rPr lang="en-US" dirty="0"/>
            </a:br>
            <a:r>
              <a:rPr lang="en-US" dirty="0"/>
              <a:t>Based Methods</a:t>
            </a:r>
          </a:p>
        </p:txBody>
      </p:sp>
      <p:sp>
        <p:nvSpPr>
          <p:cNvPr id="3" name="Content Placeholder 2">
            <a:extLst>
              <a:ext uri="{FF2B5EF4-FFF2-40B4-BE49-F238E27FC236}">
                <a16:creationId xmlns:a16="http://schemas.microsoft.com/office/drawing/2014/main" id="{BDD41E67-475B-493F-A365-6F1C104E876C}"/>
              </a:ext>
            </a:extLst>
          </p:cNvPr>
          <p:cNvSpPr>
            <a:spLocks noGrp="1"/>
          </p:cNvSpPr>
          <p:nvPr>
            <p:ph idx="1"/>
          </p:nvPr>
        </p:nvSpPr>
        <p:spPr>
          <a:xfrm>
            <a:off x="1119999" y="2027003"/>
            <a:ext cx="10233800" cy="1936750"/>
          </a:xfrm>
        </p:spPr>
        <p:txBody>
          <a:bodyPr/>
          <a:lstStyle/>
          <a:p>
            <a:pPr marL="0" indent="0">
              <a:buNone/>
            </a:pPr>
            <a:r>
              <a:rPr lang="en-US" sz="2600" b="1" dirty="0">
                <a:solidFill>
                  <a:schemeClr val="accent5">
                    <a:lumMod val="60000"/>
                    <a:lumOff val="40000"/>
                  </a:schemeClr>
                </a:solidFill>
              </a:rPr>
              <a:t>Cervical Fluid (Ovulation Methods)</a:t>
            </a:r>
          </a:p>
          <a:p>
            <a:pPr marL="971550" lvl="1" indent="-514350">
              <a:buFont typeface="+mj-lt"/>
              <a:buAutoNum type="alphaLcParenR"/>
            </a:pPr>
            <a:r>
              <a:rPr lang="en-US" sz="2200" dirty="0"/>
              <a:t>Billings – most popular internationally</a:t>
            </a:r>
          </a:p>
          <a:p>
            <a:pPr marL="914400" lvl="2" indent="0">
              <a:buNone/>
            </a:pPr>
            <a:r>
              <a:rPr lang="en-US" sz="2200" dirty="0"/>
              <a:t>97+% effective</a:t>
            </a:r>
          </a:p>
          <a:p>
            <a:pPr marL="971550" lvl="1" indent="-514350">
              <a:buFont typeface="+mj-lt"/>
              <a:buAutoNum type="alphaLcParenR"/>
            </a:pPr>
            <a:r>
              <a:rPr lang="en-US" sz="2200" dirty="0"/>
              <a:t>Creighton – most recommended for couples struggling with infertility</a:t>
            </a:r>
          </a:p>
          <a:p>
            <a:pPr marL="914400" lvl="2" indent="0">
              <a:buNone/>
            </a:pPr>
            <a:r>
              <a:rPr lang="en-US" sz="2200" dirty="0"/>
              <a:t>98+% effective</a:t>
            </a:r>
          </a:p>
          <a:p>
            <a:pPr marL="914400" lvl="2" indent="0">
              <a:buNone/>
            </a:pPr>
            <a:endParaRPr lang="en-US" dirty="0"/>
          </a:p>
          <a:p>
            <a:pPr marL="1428750" lvl="2" indent="-514350">
              <a:buAutoNum type="alphaLcParenR"/>
            </a:pPr>
            <a:endParaRPr lang="en-US" dirty="0"/>
          </a:p>
        </p:txBody>
      </p:sp>
      <p:sp>
        <p:nvSpPr>
          <p:cNvPr id="5" name="Content Placeholder 2">
            <a:extLst>
              <a:ext uri="{FF2B5EF4-FFF2-40B4-BE49-F238E27FC236}">
                <a16:creationId xmlns:a16="http://schemas.microsoft.com/office/drawing/2014/main" id="{2EBE33E2-4BD3-4B06-A964-57DDA2526C3B}"/>
              </a:ext>
            </a:extLst>
          </p:cNvPr>
          <p:cNvSpPr txBox="1">
            <a:spLocks/>
          </p:cNvSpPr>
          <p:nvPr/>
        </p:nvSpPr>
        <p:spPr>
          <a:xfrm>
            <a:off x="1120000" y="4072979"/>
            <a:ext cx="8681922" cy="132556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accent5">
                    <a:lumMod val="60000"/>
                    <a:lumOff val="40000"/>
                  </a:schemeClr>
                </a:solidFill>
              </a:rPr>
              <a:t>Cervical Fluid + Temperature (</a:t>
            </a:r>
            <a:r>
              <a:rPr lang="en-US" b="1" dirty="0" err="1">
                <a:solidFill>
                  <a:schemeClr val="accent5">
                    <a:lumMod val="60000"/>
                    <a:lumOff val="40000"/>
                  </a:schemeClr>
                </a:solidFill>
              </a:rPr>
              <a:t>Sympto</a:t>
            </a:r>
            <a:r>
              <a:rPr lang="en-US" b="1" dirty="0">
                <a:solidFill>
                  <a:schemeClr val="accent5">
                    <a:lumMod val="60000"/>
                    <a:lumOff val="40000"/>
                  </a:schemeClr>
                </a:solidFill>
              </a:rPr>
              <a:t>-Thermal Methods) </a:t>
            </a:r>
          </a:p>
          <a:p>
            <a:pPr marL="971550" lvl="1" indent="-514350">
              <a:buFont typeface="+mj-lt"/>
              <a:buAutoNum type="alphaLcParenR"/>
            </a:pPr>
            <a:r>
              <a:rPr lang="en-US" dirty="0"/>
              <a:t>Couple to Couple League</a:t>
            </a:r>
          </a:p>
          <a:p>
            <a:pPr marL="971550" lvl="1" indent="-514350">
              <a:buFont typeface="+mj-lt"/>
              <a:buAutoNum type="alphaLcParenR"/>
            </a:pPr>
            <a:r>
              <a:rPr lang="en-US" dirty="0" err="1"/>
              <a:t>SymptoPro</a:t>
            </a:r>
            <a:endParaRPr lang="en-US" dirty="0"/>
          </a:p>
          <a:p>
            <a:pPr marL="1428750" lvl="2" indent="-514350">
              <a:buFont typeface="Arial" panose="020B0604020202020204" pitchFamily="34" charset="0"/>
              <a:buAutoNum type="alphaLcParenR"/>
            </a:pPr>
            <a:endParaRPr lang="en-US" dirty="0"/>
          </a:p>
        </p:txBody>
      </p:sp>
      <p:sp>
        <p:nvSpPr>
          <p:cNvPr id="6" name="TextBox 5">
            <a:extLst>
              <a:ext uri="{FF2B5EF4-FFF2-40B4-BE49-F238E27FC236}">
                <a16:creationId xmlns:a16="http://schemas.microsoft.com/office/drawing/2014/main" id="{E7EC965C-4156-4164-AE1D-79656D9E5F1D}"/>
              </a:ext>
            </a:extLst>
          </p:cNvPr>
          <p:cNvSpPr txBox="1"/>
          <p:nvPr/>
        </p:nvSpPr>
        <p:spPr>
          <a:xfrm>
            <a:off x="2105837" y="5556747"/>
            <a:ext cx="8262125" cy="1107996"/>
          </a:xfrm>
          <a:prstGeom prst="rect">
            <a:avLst/>
          </a:prstGeom>
          <a:noFill/>
        </p:spPr>
        <p:txBody>
          <a:bodyPr wrap="square" rtlCol="0">
            <a:spAutoFit/>
          </a:bodyPr>
          <a:lstStyle/>
          <a:p>
            <a:pPr algn="ctr"/>
            <a:r>
              <a:rPr lang="en-US" sz="2200" dirty="0"/>
              <a:t>S-T Method – most popular form of FABMs in the United States</a:t>
            </a:r>
          </a:p>
          <a:p>
            <a:pPr algn="ctr"/>
            <a:r>
              <a:rPr lang="en-US" sz="2200" dirty="0"/>
              <a:t>*Effectiveness requires certified instruction.</a:t>
            </a:r>
          </a:p>
          <a:p>
            <a:pPr algn="ctr"/>
            <a:r>
              <a:rPr lang="en-US" sz="2200" dirty="0"/>
              <a:t>*</a:t>
            </a:r>
            <a:r>
              <a:rPr lang="en-US" sz="2200" dirty="0" err="1"/>
              <a:t>Kindara</a:t>
            </a:r>
            <a:r>
              <a:rPr lang="en-US" sz="2200" dirty="0"/>
              <a:t> app is highly rated with 1.6 million downloads</a:t>
            </a:r>
            <a:r>
              <a:rPr lang="en-US" dirty="0"/>
              <a:t>.</a:t>
            </a:r>
          </a:p>
        </p:txBody>
      </p:sp>
      <p:sp>
        <p:nvSpPr>
          <p:cNvPr id="4" name="TextBox 3">
            <a:extLst>
              <a:ext uri="{FF2B5EF4-FFF2-40B4-BE49-F238E27FC236}">
                <a16:creationId xmlns:a16="http://schemas.microsoft.com/office/drawing/2014/main" id="{ABB5875B-9890-4072-9CE1-F17F03B04813}"/>
              </a:ext>
            </a:extLst>
          </p:cNvPr>
          <p:cNvSpPr txBox="1"/>
          <p:nvPr/>
        </p:nvSpPr>
        <p:spPr>
          <a:xfrm>
            <a:off x="9233210" y="4060619"/>
            <a:ext cx="2724614" cy="430887"/>
          </a:xfrm>
          <a:prstGeom prst="rect">
            <a:avLst/>
          </a:prstGeom>
          <a:noFill/>
        </p:spPr>
        <p:txBody>
          <a:bodyPr wrap="square" rtlCol="0">
            <a:spAutoFit/>
          </a:bodyPr>
          <a:lstStyle/>
          <a:p>
            <a:r>
              <a:rPr lang="en-US" sz="2200" dirty="0"/>
              <a:t>– 99+% effective</a:t>
            </a:r>
          </a:p>
        </p:txBody>
      </p:sp>
    </p:spTree>
    <p:extLst>
      <p:ext uri="{BB962C8B-B14F-4D97-AF65-F5344CB8AC3E}">
        <p14:creationId xmlns:p14="http://schemas.microsoft.com/office/powerpoint/2010/main" val="291284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 calcmode="lin" valueType="num">
                                      <p:cBhvr additive="base">
                                        <p:cTn id="3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 calcmode="lin" valueType="num">
                                      <p:cBhvr additive="base">
                                        <p:cTn id="4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 calcmode="lin" valueType="num">
                                      <p:cBhvr additive="base">
                                        <p:cTn id="4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anim calcmode="lin" valueType="num">
                                      <p:cBhvr additive="base">
                                        <p:cTn id="5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6">
                                            <p:txEl>
                                              <p:pRg st="1" end="1"/>
                                            </p:txEl>
                                          </p:spTgt>
                                        </p:tgtEl>
                                        <p:attrNameLst>
                                          <p:attrName>style.visibility</p:attrName>
                                        </p:attrNameLst>
                                      </p:cBhvr>
                                      <p:to>
                                        <p:strVal val="visible"/>
                                      </p:to>
                                    </p:set>
                                    <p:anim calcmode="lin" valueType="num">
                                      <p:cBhvr additive="base">
                                        <p:cTn id="5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6">
                                            <p:txEl>
                                              <p:pRg st="2" end="2"/>
                                            </p:txEl>
                                          </p:spTgt>
                                        </p:tgtEl>
                                        <p:attrNameLst>
                                          <p:attrName>style.visibility</p:attrName>
                                        </p:attrNameLst>
                                      </p:cBhvr>
                                      <p:to>
                                        <p:strVal val="visible"/>
                                      </p:to>
                                    </p:set>
                                    <p:anim calcmode="lin" valueType="num">
                                      <p:cBhvr additive="base">
                                        <p:cTn id="6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76619-50E9-4921-89C1-E1B6DBEA9892}"/>
              </a:ext>
            </a:extLst>
          </p:cNvPr>
          <p:cNvSpPr>
            <a:spLocks noGrp="1"/>
          </p:cNvSpPr>
          <p:nvPr>
            <p:ph type="title"/>
          </p:nvPr>
        </p:nvSpPr>
        <p:spPr/>
        <p:txBody>
          <a:bodyPr/>
          <a:lstStyle/>
          <a:p>
            <a:pPr algn="ctr"/>
            <a:r>
              <a:rPr lang="en-US" dirty="0"/>
              <a:t>Reasons People Use NFP</a:t>
            </a:r>
          </a:p>
        </p:txBody>
      </p:sp>
      <p:sp>
        <p:nvSpPr>
          <p:cNvPr id="11" name="Oval 10">
            <a:extLst>
              <a:ext uri="{FF2B5EF4-FFF2-40B4-BE49-F238E27FC236}">
                <a16:creationId xmlns:a16="http://schemas.microsoft.com/office/drawing/2014/main" id="{AA7779B4-BE53-448F-B81B-9420B123B7B2}"/>
              </a:ext>
            </a:extLst>
          </p:cNvPr>
          <p:cNvSpPr/>
          <p:nvPr/>
        </p:nvSpPr>
        <p:spPr>
          <a:xfrm>
            <a:off x="3257550" y="1690688"/>
            <a:ext cx="5120640" cy="5120640"/>
          </a:xfrm>
          <a:prstGeom prst="ellipse">
            <a:avLst/>
          </a:prstGeom>
          <a:solidFill>
            <a:srgbClr val="FF950B">
              <a:alpha val="60000"/>
            </a:srgb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2" name="Oval 11">
            <a:extLst>
              <a:ext uri="{FF2B5EF4-FFF2-40B4-BE49-F238E27FC236}">
                <a16:creationId xmlns:a16="http://schemas.microsoft.com/office/drawing/2014/main" id="{C2EE98A2-1292-4DC4-A90D-2B5F567137F2}"/>
              </a:ext>
            </a:extLst>
          </p:cNvPr>
          <p:cNvSpPr/>
          <p:nvPr/>
        </p:nvSpPr>
        <p:spPr>
          <a:xfrm>
            <a:off x="3486150" y="2422208"/>
            <a:ext cx="4297680" cy="4297680"/>
          </a:xfrm>
          <a:prstGeom prst="ellipse">
            <a:avLst/>
          </a:prstGeom>
          <a:solidFill>
            <a:srgbClr val="FF950B">
              <a:alpha val="60000"/>
            </a:srgb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 name="Oval 12">
            <a:extLst>
              <a:ext uri="{FF2B5EF4-FFF2-40B4-BE49-F238E27FC236}">
                <a16:creationId xmlns:a16="http://schemas.microsoft.com/office/drawing/2014/main" id="{FD7CC60D-02CC-4A2D-A6D3-446AFAF68116}"/>
              </a:ext>
            </a:extLst>
          </p:cNvPr>
          <p:cNvSpPr/>
          <p:nvPr/>
        </p:nvSpPr>
        <p:spPr>
          <a:xfrm>
            <a:off x="3600450" y="3348548"/>
            <a:ext cx="3383280" cy="3383280"/>
          </a:xfrm>
          <a:prstGeom prst="ellipse">
            <a:avLst/>
          </a:prstGeom>
          <a:solidFill>
            <a:srgbClr val="FF950B">
              <a:alpha val="60000"/>
            </a:srgb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CA056655-95D0-4707-922D-B0A53CD2B4E1}"/>
              </a:ext>
            </a:extLst>
          </p:cNvPr>
          <p:cNvSpPr/>
          <p:nvPr/>
        </p:nvSpPr>
        <p:spPr>
          <a:xfrm>
            <a:off x="3867150" y="4167188"/>
            <a:ext cx="2514600" cy="2514600"/>
          </a:xfrm>
          <a:prstGeom prst="ellipse">
            <a:avLst/>
          </a:prstGeom>
          <a:solidFill>
            <a:srgbClr val="FF950B">
              <a:alpha val="60000"/>
            </a:srgb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89CDBB91-A20B-4772-A401-CF8DDE6B2793}"/>
              </a:ext>
            </a:extLst>
          </p:cNvPr>
          <p:cNvSpPr txBox="1"/>
          <p:nvPr/>
        </p:nvSpPr>
        <p:spPr>
          <a:xfrm>
            <a:off x="4343400" y="4364921"/>
            <a:ext cx="1600200" cy="457200"/>
          </a:xfrm>
          <a:prstGeom prst="rect">
            <a:avLst/>
          </a:prstGeom>
          <a:noFill/>
        </p:spPr>
        <p:txBody>
          <a:bodyPr wrap="square" rtlCol="0">
            <a:spAutoFit/>
          </a:bodyPr>
          <a:lstStyle/>
          <a:p>
            <a:r>
              <a:rPr lang="en-US" sz="2400" dirty="0">
                <a:solidFill>
                  <a:schemeClr val="tx1">
                    <a:lumMod val="65000"/>
                    <a:lumOff val="35000"/>
                  </a:schemeClr>
                </a:solidFill>
                <a:latin typeface="Myriad Pro"/>
              </a:rPr>
              <a:t>Biological</a:t>
            </a:r>
            <a:endParaRPr lang="en-US" dirty="0">
              <a:solidFill>
                <a:schemeClr val="tx1">
                  <a:lumMod val="65000"/>
                  <a:lumOff val="35000"/>
                </a:schemeClr>
              </a:solidFill>
              <a:latin typeface="Myriad Pro"/>
            </a:endParaRPr>
          </a:p>
        </p:txBody>
      </p:sp>
      <p:sp>
        <p:nvSpPr>
          <p:cNvPr id="16" name="TextBox 15">
            <a:extLst>
              <a:ext uri="{FF2B5EF4-FFF2-40B4-BE49-F238E27FC236}">
                <a16:creationId xmlns:a16="http://schemas.microsoft.com/office/drawing/2014/main" id="{A8C10FBA-2214-4CC7-9E6E-607FBD13057D}"/>
              </a:ext>
            </a:extLst>
          </p:cNvPr>
          <p:cNvSpPr txBox="1"/>
          <p:nvPr/>
        </p:nvSpPr>
        <p:spPr>
          <a:xfrm>
            <a:off x="4552950" y="3595688"/>
            <a:ext cx="1981200" cy="457200"/>
          </a:xfrm>
          <a:prstGeom prst="rect">
            <a:avLst/>
          </a:prstGeom>
          <a:noFill/>
        </p:spPr>
        <p:txBody>
          <a:bodyPr wrap="square" rtlCol="0">
            <a:spAutoFit/>
          </a:bodyPr>
          <a:lstStyle/>
          <a:p>
            <a:r>
              <a:rPr lang="en-US" sz="2400" dirty="0">
                <a:solidFill>
                  <a:schemeClr val="tx1">
                    <a:lumMod val="65000"/>
                    <a:lumOff val="35000"/>
                  </a:schemeClr>
                </a:solidFill>
                <a:latin typeface="Myriad Pro"/>
              </a:rPr>
              <a:t>Relational</a:t>
            </a:r>
          </a:p>
        </p:txBody>
      </p:sp>
      <p:sp>
        <p:nvSpPr>
          <p:cNvPr id="17" name="TextBox 16">
            <a:extLst>
              <a:ext uri="{FF2B5EF4-FFF2-40B4-BE49-F238E27FC236}">
                <a16:creationId xmlns:a16="http://schemas.microsoft.com/office/drawing/2014/main" id="{52200446-1527-4BD9-8BB9-F45EBA62E253}"/>
              </a:ext>
            </a:extLst>
          </p:cNvPr>
          <p:cNvSpPr txBox="1"/>
          <p:nvPr/>
        </p:nvSpPr>
        <p:spPr>
          <a:xfrm>
            <a:off x="4876800" y="2776241"/>
            <a:ext cx="2247900" cy="461665"/>
          </a:xfrm>
          <a:prstGeom prst="rect">
            <a:avLst/>
          </a:prstGeom>
          <a:noFill/>
        </p:spPr>
        <p:txBody>
          <a:bodyPr wrap="square" rtlCol="0">
            <a:spAutoFit/>
          </a:bodyPr>
          <a:lstStyle/>
          <a:p>
            <a:r>
              <a:rPr lang="en-US" sz="2400" dirty="0">
                <a:solidFill>
                  <a:schemeClr val="tx1">
                    <a:lumMod val="65000"/>
                    <a:lumOff val="35000"/>
                  </a:schemeClr>
                </a:solidFill>
                <a:latin typeface="Myriad Pro"/>
              </a:rPr>
              <a:t>Philosophical</a:t>
            </a:r>
          </a:p>
        </p:txBody>
      </p:sp>
      <p:sp>
        <p:nvSpPr>
          <p:cNvPr id="18" name="TextBox 17">
            <a:extLst>
              <a:ext uri="{FF2B5EF4-FFF2-40B4-BE49-F238E27FC236}">
                <a16:creationId xmlns:a16="http://schemas.microsoft.com/office/drawing/2014/main" id="{FDF2B80F-3658-4454-94B9-F71D2AF5440F}"/>
              </a:ext>
            </a:extLst>
          </p:cNvPr>
          <p:cNvSpPr txBox="1"/>
          <p:nvPr/>
        </p:nvSpPr>
        <p:spPr>
          <a:xfrm>
            <a:off x="5266937" y="1967449"/>
            <a:ext cx="2209800" cy="457200"/>
          </a:xfrm>
          <a:prstGeom prst="rect">
            <a:avLst/>
          </a:prstGeom>
          <a:noFill/>
        </p:spPr>
        <p:txBody>
          <a:bodyPr wrap="square" rtlCol="0">
            <a:spAutoFit/>
          </a:bodyPr>
          <a:lstStyle/>
          <a:p>
            <a:r>
              <a:rPr lang="en-US" sz="2400" dirty="0">
                <a:solidFill>
                  <a:schemeClr val="tx1">
                    <a:lumMod val="65000"/>
                    <a:lumOff val="35000"/>
                  </a:schemeClr>
                </a:solidFill>
                <a:latin typeface="Myriad Pro"/>
              </a:rPr>
              <a:t>Spiritual</a:t>
            </a:r>
          </a:p>
        </p:txBody>
      </p:sp>
    </p:spTree>
    <p:extLst>
      <p:ext uri="{BB962C8B-B14F-4D97-AF65-F5344CB8AC3E}">
        <p14:creationId xmlns:p14="http://schemas.microsoft.com/office/powerpoint/2010/main" val="88642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6" grpId="0"/>
      <p:bldP spid="17" grpId="0"/>
      <p:bldP spid="18" grpId="0"/>
    </p:bld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910</TotalTime>
  <Words>3301</Words>
  <Application>Microsoft Macintosh PowerPoint</Application>
  <PresentationFormat>Widescreen</PresentationFormat>
  <Paragraphs>361</Paragraphs>
  <Slides>36</Slides>
  <Notes>36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3" baseType="lpstr">
      <vt:lpstr>Myriad Pro</vt:lpstr>
      <vt:lpstr>VAGRounded BT</vt:lpstr>
      <vt:lpstr>Arial</vt:lpstr>
      <vt:lpstr>Calibri</vt:lpstr>
      <vt:lpstr>Corbel</vt:lpstr>
      <vt:lpstr>Depth</vt:lpstr>
      <vt:lpstr>Slide</vt:lpstr>
      <vt:lpstr>Fertility Awareness  and  Natural Family Planning</vt:lpstr>
      <vt:lpstr>When You Marry</vt:lpstr>
      <vt:lpstr>What is NFP?</vt:lpstr>
      <vt:lpstr>Who can use NFP?</vt:lpstr>
      <vt:lpstr>NFP is not Contraceptive</vt:lpstr>
      <vt:lpstr>NFP works by…</vt:lpstr>
      <vt:lpstr>Develop Fertility Awareness</vt:lpstr>
      <vt:lpstr>FABMs: Fertility Awareness  Based Methods</vt:lpstr>
      <vt:lpstr>Reasons People Use NFP</vt:lpstr>
      <vt:lpstr>Reasons To Take A Class</vt:lpstr>
      <vt:lpstr>Typical Cervical Fluid</vt:lpstr>
      <vt:lpstr>Ovulation and the Role of Cervical Fluid</vt:lpstr>
      <vt:lpstr>Typical Temperature Pattern</vt:lpstr>
      <vt:lpstr>Check Your Temperature Pattern</vt:lpstr>
      <vt:lpstr>Hormones</vt:lpstr>
      <vt:lpstr>Typical Sympto-Thermal Chart</vt:lpstr>
      <vt:lpstr>Tools for S-T Method</vt:lpstr>
      <vt:lpstr>Ovulation Method Chart</vt:lpstr>
      <vt:lpstr>Achieving Pregnancy</vt:lpstr>
      <vt:lpstr>When does ovulation occur?</vt:lpstr>
      <vt:lpstr>Conception</vt:lpstr>
      <vt:lpstr>Implantation</vt:lpstr>
      <vt:lpstr>PowerPoint Presentation</vt:lpstr>
      <vt:lpstr>Types of Contraception</vt:lpstr>
      <vt:lpstr>Relationship Differences</vt:lpstr>
      <vt:lpstr>Medical Differences</vt:lpstr>
      <vt:lpstr>Effectiveness Rates</vt:lpstr>
      <vt:lpstr>The Effectiveness of NFP  Depends on You</vt:lpstr>
      <vt:lpstr>Two Important Questions</vt:lpstr>
      <vt:lpstr>Online Education</vt:lpstr>
      <vt:lpstr>The Grace of the Sacrament</vt:lpstr>
      <vt:lpstr>Emperor Charles of Austria: Last ruler of Austro-Hungarian Empire</vt:lpstr>
      <vt:lpstr>Blessed Charles (Karl) &amp; Zita</vt:lpstr>
      <vt:lpstr>Marriage Tips From Blessed Charles and His Wife, Zita</vt:lpstr>
      <vt:lpstr>Wedding of Emperor Charles &amp; Princess Zita October 21, 1911</vt:lpstr>
      <vt:lpstr>Emperor Charles Declared “Blessed” By Pope John Paul II in 2004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Fertility Awareness  and  Natural Family Planning</dc:title>
  <dc:creator>Erin Carlberg</dc:creator>
  <cp:lastModifiedBy>debihoppe@gmail.com</cp:lastModifiedBy>
  <cp:revision>30</cp:revision>
  <cp:lastPrinted>2022-02-10T19:11:14Z</cp:lastPrinted>
  <dcterms:created xsi:type="dcterms:W3CDTF">2022-02-01T19:49:52Z</dcterms:created>
  <dcterms:modified xsi:type="dcterms:W3CDTF">2022-02-10T20:13:00Z</dcterms:modified>
</cp:coreProperties>
</file>