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8" r:id="rId19"/>
    <p:sldId id="289" r:id="rId20"/>
    <p:sldId id="263" r:id="rId21"/>
    <p:sldId id="256" r:id="rId22"/>
    <p:sldId id="290" r:id="rId23"/>
    <p:sldId id="291" r:id="rId24"/>
    <p:sldId id="292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 autoAdjust="0"/>
    <p:restoredTop sz="86441" autoAdjust="0"/>
  </p:normalViewPr>
  <p:slideViewPr>
    <p:cSldViewPr>
      <p:cViewPr varScale="1">
        <p:scale>
          <a:sx n="47" d="100"/>
          <a:sy n="47" d="100"/>
        </p:scale>
        <p:origin x="-125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2647F-B65C-411D-95F9-2F028BAA431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B1D55-A110-4FA1-948E-B4D0C552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First time a Christian denomination (Anglican) opened the door to permitting the use of Artificial Contraception for “grave reasons”.  By 1960-1970, almost all Protestant Churches had approved use of artificial contraception.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7F9B77-377E-4E9C-8054-A4AF74FE60D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Huneger</a:t>
            </a:r>
            <a:r>
              <a:rPr lang="en-US" altLang="en-US" dirty="0" smtClean="0"/>
              <a:t> is a priest</a:t>
            </a:r>
            <a:r>
              <a:rPr lang="en-US" altLang="en-US" baseline="0" dirty="0" smtClean="0"/>
              <a:t> who worked w/ the Fullers relying heavily on the </a:t>
            </a:r>
            <a:r>
              <a:rPr lang="en-US" altLang="en-US" baseline="0" dirty="0" err="1" smtClean="0"/>
              <a:t>Sympto</a:t>
            </a:r>
            <a:r>
              <a:rPr lang="en-US" altLang="en-US" baseline="0" dirty="0" smtClean="0"/>
              <a:t>-Thermal research of Dr. </a:t>
            </a:r>
            <a:r>
              <a:rPr lang="en-US" altLang="en-US" baseline="0" dirty="0" err="1" smtClean="0"/>
              <a:t>Roetzer</a:t>
            </a:r>
            <a:r>
              <a:rPr lang="en-US" altLang="en-US" baseline="0" dirty="0" smtClean="0"/>
              <a:t> (Austria)</a:t>
            </a: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78DC7-1403-4227-AC81-B8C4103A81BB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07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Toni </a:t>
            </a:r>
            <a:r>
              <a:rPr lang="en-US" dirty="0" err="1" smtClean="0"/>
              <a:t>Weschler</a:t>
            </a:r>
            <a:r>
              <a:rPr lang="en-US" dirty="0" smtClean="0"/>
              <a:t> holds a Masters Degree in Public Health.  </a:t>
            </a:r>
            <a:r>
              <a:rPr lang="en-US" dirty="0" err="1" smtClean="0"/>
              <a:t>Ovusoft</a:t>
            </a:r>
            <a:r>
              <a:rPr lang="en-US" dirty="0" smtClean="0"/>
              <a:t> is her website.  First to encourage</a:t>
            </a:r>
            <a:r>
              <a:rPr lang="en-US" baseline="0" dirty="0" smtClean="0"/>
              <a:t> the use of the term “Fertility Awareness Methods” vs. NFP.  Began speaking tour in many secular outlets in 1985 and released TCOYF in 1995.  20</a:t>
            </a:r>
            <a:r>
              <a:rPr lang="en-US" baseline="30000" dirty="0" smtClean="0"/>
              <a:t>th</a:t>
            </a:r>
            <a:r>
              <a:rPr lang="en-US" baseline="0" dirty="0" smtClean="0"/>
              <a:t> Anniversary addition coming out this July.  Secular version of NFP.</a:t>
            </a: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244ED-975A-4576-9564-993779F299B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0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Dr. </a:t>
            </a:r>
            <a:r>
              <a:rPr lang="en-US" dirty="0" err="1" smtClean="0"/>
              <a:t>Fehring</a:t>
            </a:r>
            <a:r>
              <a:rPr lang="en-US" dirty="0" smtClean="0"/>
              <a:t> also co-authored the book AN INTRODUCTION TO NATURAL FAMILY PLANNING.  Marquette Model is close to releasing their own mobile app</a:t>
            </a:r>
            <a:r>
              <a:rPr lang="en-US" baseline="0" dirty="0" smtClean="0"/>
              <a:t> (perhaps this summer 2015).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C529C-13E7-4A88-91C1-FF43BAD432CD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66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Fertility Friend (secular), NFP Charting (made to work w/ Billings but not designed by them</a:t>
            </a:r>
            <a:r>
              <a:rPr lang="en-US" baseline="0" dirty="0" smtClean="0"/>
              <a:t> but by </a:t>
            </a:r>
            <a:r>
              <a:rPr lang="en-US" dirty="0" smtClean="0"/>
              <a:t>a Baptist who teaches the method), </a:t>
            </a:r>
            <a:r>
              <a:rPr lang="en-US" dirty="0" err="1" smtClean="0"/>
              <a:t>CycleProGo</a:t>
            </a:r>
            <a:r>
              <a:rPr lang="en-US" dirty="0" smtClean="0"/>
              <a:t> (CCLI)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1D55-A110-4FA1-948E-B4D0C55200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Kindara</a:t>
            </a:r>
            <a:r>
              <a:rPr lang="en-US" dirty="0" smtClean="0"/>
              <a:t>-best reviews of a secular app.</a:t>
            </a:r>
            <a:r>
              <a:rPr lang="en-US" baseline="0" dirty="0" smtClean="0"/>
              <a:t>  Wink is the alarm/thermometer that is coming out soon ($70) that is blue-toothed to your mobile device.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1D55-A110-4FA1-948E-B4D0C55200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3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 of gradualness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1D55-A110-4FA1-948E-B4D0C55200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Ovulation Method: #1 method internationally       </a:t>
            </a:r>
            <a:r>
              <a:rPr lang="en-US" dirty="0" err="1" smtClean="0"/>
              <a:t>Sympto</a:t>
            </a:r>
            <a:r>
              <a:rPr lang="en-US" dirty="0" smtClean="0"/>
              <a:t>-Thermal Method:  #1 method nationally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1D55-A110-4FA1-948E-B4D0C55200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Dr.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Knaus</a:t>
            </a:r>
            <a:r>
              <a:rPr lang="en-US" altLang="en-US" baseline="0" dirty="0" smtClean="0"/>
              <a:t> (Austria) and Dr. </a:t>
            </a:r>
            <a:r>
              <a:rPr lang="en-US" altLang="en-US" baseline="0" dirty="0" err="1" smtClean="0"/>
              <a:t>Ogino</a:t>
            </a:r>
            <a:r>
              <a:rPr lang="en-US" altLang="en-US" baseline="0" dirty="0" smtClean="0"/>
              <a:t> (Japan) were both gynecologists who discovered that ovulation typically happens 14 days before onset of menses. Dr. </a:t>
            </a:r>
            <a:r>
              <a:rPr lang="en-US" altLang="en-US" baseline="0" dirty="0" err="1" smtClean="0"/>
              <a:t>Smulders</a:t>
            </a:r>
            <a:r>
              <a:rPr lang="en-US" altLang="en-US" baseline="0" dirty="0" smtClean="0"/>
              <a:t> was a Catholic doctor from Netherlands.  </a:t>
            </a:r>
            <a:r>
              <a:rPr lang="en-US" altLang="en-US" baseline="0" dirty="0" err="1" smtClean="0"/>
              <a:t>Smulders</a:t>
            </a:r>
            <a:r>
              <a:rPr lang="en-US" altLang="en-US" baseline="0" dirty="0" smtClean="0"/>
              <a:t> used the </a:t>
            </a:r>
            <a:r>
              <a:rPr lang="en-US" altLang="en-US" baseline="0" dirty="0" err="1" smtClean="0"/>
              <a:t>Knaus-Ogino</a:t>
            </a:r>
            <a:r>
              <a:rPr lang="en-US" altLang="en-US" baseline="0" dirty="0" smtClean="0"/>
              <a:t> info to create a method to avoid pregnancy and published his work w/ the Dutch Catholic Medical Association.  This became known as calendar rhythm.</a:t>
            </a: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E83BB0-19CB-4509-B217-6D83C7BAA4E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3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err="1" smtClean="0"/>
              <a:t>Hillebrand</a:t>
            </a:r>
            <a:r>
              <a:rPr lang="en-US" sz="1200" dirty="0" smtClean="0"/>
              <a:t> was a German Catholic priest w/ a scientific mind (father</a:t>
            </a:r>
            <a:r>
              <a:rPr lang="en-US" sz="1200" baseline="0" dirty="0" smtClean="0"/>
              <a:t> and brothers were physicians) who wanted to help his parishioners.  He advised couples on the use of CR but soon had reports of 3 unplanned pregnancies.  He was aware of new temp-based research. His genius was insisting that post-ovulatory infertility was dependent on elevated temps.  He invented the Calendar-Temperature Method (shortest cycle-19 days).</a:t>
            </a:r>
            <a:endParaRPr lang="en-US" sz="1200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D7819-45E4-4DCF-8462-42713B9F963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9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Published temperature only studies prior to Humanae Vitae.  Dr. Prem used temp to establish EDC.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180B1-19E9-4014-8DB6-48F8A2E51AE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5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Abandoned the use of temp taking in their model after 10 years, due to difficulty teaching illiterate women temp taking methods.  They wished to provide a method that could be used effectively internationally.  All NFP methods draw from the studies of Billings.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A5A7D-4199-4A5E-88D3-41EBB070E78E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0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Wojtyla</a:t>
            </a:r>
            <a:r>
              <a:rPr lang="en-US" dirty="0" smtClean="0"/>
              <a:t> was appointed to Papal Commission in Rome but he was denied a passport.  So he created a commission in Krakow</a:t>
            </a:r>
            <a:r>
              <a:rPr lang="en-US" baseline="0" dirty="0" smtClean="0"/>
              <a:t> (soon to become the Institute of Family Studies).  He tried to develop a new framework for the Church’s teaching on conjugal morality and much of this  (40%) is contained in </a:t>
            </a:r>
            <a:r>
              <a:rPr lang="en-US" baseline="0" dirty="0" err="1" smtClean="0"/>
              <a:t>Humanae</a:t>
            </a:r>
            <a:r>
              <a:rPr lang="en-US" baseline="0" dirty="0" smtClean="0"/>
              <a:t> Vitae.  </a:t>
            </a:r>
            <a:r>
              <a:rPr lang="en-US" baseline="0" dirty="0" err="1" smtClean="0"/>
              <a:t>Humanae</a:t>
            </a:r>
            <a:r>
              <a:rPr lang="en-US" baseline="0" dirty="0" smtClean="0"/>
              <a:t> Vitae did NOT adopt the rich personalist (philosophically well-developed Christian humanism) context suggested by Krakow Commission.  Despite its affirmation of traditional teaching on sexual morality, many considered it pastorally insensitive and legalistic.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80DEC-8BF2-4215-A649-95D809A1C5FC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0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Seven Standards of ecological breastfeeding.  Initiated </a:t>
            </a:r>
            <a:r>
              <a:rPr lang="en-US" dirty="0" err="1" smtClean="0"/>
              <a:t>Sympto</a:t>
            </a:r>
            <a:r>
              <a:rPr lang="en-US" dirty="0" smtClean="0"/>
              <a:t>-Thermal education.</a:t>
            </a: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C5D2-3AA2-42F0-830C-728EB0179C82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6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Worked for Billings.  Wanted to develop an easier method for teaching NFP in Third World Countries.</a:t>
            </a:r>
            <a:r>
              <a:rPr lang="en-US" baseline="0" dirty="0" smtClean="0"/>
              <a:t>  Peoples Republic of China:98-99% effectiveness.  Dedicated to defending the rights of the family.  Guatemalan delegate to Cairo Conference, Copenhagen, </a:t>
            </a:r>
            <a:r>
              <a:rPr lang="en-US" baseline="0" dirty="0" err="1" smtClean="0"/>
              <a:t>Bejing</a:t>
            </a:r>
            <a:r>
              <a:rPr lang="en-US" baseline="0" dirty="0" smtClean="0"/>
              <a:t>, Istanbul, and Rome.  Appointed to Pontifical Academy for Life.</a:t>
            </a: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1D00-91EA-4701-988D-409FCA00602C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8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Established AANFP now called AAFCP (American Academy</a:t>
            </a:r>
            <a:r>
              <a:rPr lang="en-US" baseline="0" dirty="0" smtClean="0"/>
              <a:t> of Fertility Care Professionals),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1D55-A110-4FA1-948E-B4D0C55200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3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2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9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9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5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4BC573-D43F-4112-A1B9-445951CACA3C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57295B-971A-4640-95F9-0772CE053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5105400"/>
            <a:ext cx="7772400" cy="1463040"/>
          </a:xfrm>
        </p:spPr>
        <p:txBody>
          <a:bodyPr>
            <a:noAutofit/>
          </a:bodyPr>
          <a:lstStyle/>
          <a:p>
            <a:r>
              <a:rPr lang="en-US" sz="7200" dirty="0" smtClean="0"/>
              <a:t>Natural Family Planning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</a:rPr>
              <a:t>THEN</a:t>
            </a:r>
            <a:r>
              <a:rPr lang="en-US" sz="3600" b="1" dirty="0" smtClean="0"/>
              <a:t> &amp; </a:t>
            </a:r>
            <a:r>
              <a:rPr lang="en-US" sz="3600" b="1" dirty="0" smtClean="0">
                <a:solidFill>
                  <a:schemeClr val="accent2"/>
                </a:solidFill>
              </a:rPr>
              <a:t>NOW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800" dirty="0" smtClean="0"/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Mercedes Wilson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FAF - Modified version of Billings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Spanish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1493838" cy="7699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</a:rPr>
              <a:t>1977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NFP HISTORY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81400" y="2668443"/>
            <a:ext cx="2138363" cy="769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latin typeface="+mj-lt"/>
              </a:rPr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8217866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3657599"/>
            <a:ext cx="4610100" cy="2519363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Dr. Thomas </a:t>
            </a:r>
            <a:r>
              <a:rPr lang="en-US" altLang="en-US" sz="2800" dirty="0" err="1" smtClean="0"/>
              <a:t>Hilgers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Creighton / </a:t>
            </a:r>
            <a:r>
              <a:rPr lang="en-US" altLang="en-US" sz="2800" dirty="0" err="1" smtClean="0"/>
              <a:t>NaProTechnology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Pope Paul VI Institute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286861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1981-1985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0" y="2650067"/>
            <a:ext cx="2138363" cy="769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latin typeface="+mj-lt"/>
              </a:rPr>
              <a:t>Symptoms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0" y="3472247"/>
            <a:ext cx="5715000" cy="251936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Applied letter/number codes to Billings to enhance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71555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435133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Rose &amp; Mike Fuller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Msgr. </a:t>
            </a:r>
            <a:r>
              <a:rPr lang="en-US" altLang="en-US" sz="2800" dirty="0" err="1" smtClean="0"/>
              <a:t>Huneger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Dr. Josef </a:t>
            </a:r>
            <a:r>
              <a:rPr lang="en-US" altLang="en-US" sz="2800" dirty="0" err="1" smtClean="0"/>
              <a:t>Roetzer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NWFS:   </a:t>
            </a:r>
            <a:r>
              <a:rPr lang="en-US" altLang="en-US" sz="2800" dirty="0" err="1" smtClean="0"/>
              <a:t>SymptoPRO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142398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1983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581400" y="2668443"/>
            <a:ext cx="2138363" cy="769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latin typeface="+mj-lt"/>
              </a:rPr>
              <a:t>Symptoms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829406" y="266700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gray">
          <a:xfrm>
            <a:off x="6400800" y="2667987"/>
            <a:ext cx="2425700" cy="829737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TEMPERATURE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9677400" y="2667000"/>
            <a:ext cx="1981200" cy="8307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OTHER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8915400" y="274823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19163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800" dirty="0" smtClean="0"/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Toni </a:t>
            </a:r>
            <a:r>
              <a:rPr lang="en-US" altLang="en-US" sz="2800" dirty="0" err="1" smtClean="0"/>
              <a:t>Weschler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FAM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142398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1985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r="1491" b="18077"/>
          <a:stretch/>
        </p:blipFill>
        <p:spPr bwMode="auto">
          <a:xfrm>
            <a:off x="4778375" y="3733299"/>
            <a:ext cx="2689225" cy="2972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81400" y="2668443"/>
            <a:ext cx="2138363" cy="769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latin typeface="+mj-lt"/>
              </a:rPr>
              <a:t>Symptoms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829406" y="266700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6400800" y="2667987"/>
            <a:ext cx="2425700" cy="829737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TEMPERATURE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9677400" y="2667000"/>
            <a:ext cx="1981200" cy="8307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OTHER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8915400" y="274823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574907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800" dirty="0" smtClean="0"/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Dr. Richard </a:t>
            </a:r>
            <a:r>
              <a:rPr lang="en-US" altLang="en-US" sz="2800" dirty="0" err="1" smtClean="0"/>
              <a:t>Fehring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Marquette Model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142398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1997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9" b="12445"/>
          <a:stretch>
            <a:fillRect/>
          </a:stretch>
        </p:blipFill>
        <p:spPr bwMode="auto">
          <a:xfrm>
            <a:off x="5193136" y="3594100"/>
            <a:ext cx="420052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81400" y="2668443"/>
            <a:ext cx="2138363" cy="769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latin typeface="+mj-lt"/>
              </a:rPr>
              <a:t>Symptoms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829406" y="266700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6400800" y="2667987"/>
            <a:ext cx="2425700" cy="829737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TEMPERATURE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9677400" y="2667000"/>
            <a:ext cx="1981200" cy="8307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+mj-lt"/>
              </a:rPr>
              <a:t>HORMONAL MONITOR</a:t>
            </a:r>
            <a:endParaRPr lang="en-US" alt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8915400" y="274823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23743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800" dirty="0" smtClean="0"/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John &amp; Sheila </a:t>
            </a:r>
            <a:r>
              <a:rPr lang="en-US" altLang="en-US" sz="2800" dirty="0" err="1" smtClean="0"/>
              <a:t>Kippley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NFPI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* Ecological Breastfeeding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142398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2004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581400" y="2668443"/>
            <a:ext cx="2138363" cy="769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latin typeface="+mj-lt"/>
              </a:rPr>
              <a:t>Symptoms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829406" y="266700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gray">
          <a:xfrm>
            <a:off x="6400800" y="2667987"/>
            <a:ext cx="2425700" cy="829737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TEMPERATURE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9677400" y="2667000"/>
            <a:ext cx="1981200" cy="8307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OTHER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8915400" y="274823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090898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media.ccli.org/images/cpg/CyclePr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14084"/>
          <a:stretch/>
        </p:blipFill>
        <p:spPr bwMode="auto">
          <a:xfrm>
            <a:off x="7560733" y="2685030"/>
            <a:ext cx="4411133" cy="22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143000" y="1635978"/>
            <a:ext cx="101727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/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 b="8569"/>
          <a:stretch>
            <a:fillRect/>
          </a:stretch>
        </p:blipFill>
        <p:spPr bwMode="auto">
          <a:xfrm>
            <a:off x="4724400" y="1920240"/>
            <a:ext cx="2667000" cy="3782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Fertility Tracking Apps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" b="8737"/>
          <a:stretch/>
        </p:blipFill>
        <p:spPr bwMode="auto">
          <a:xfrm>
            <a:off x="1143000" y="2021931"/>
            <a:ext cx="3276601" cy="3647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950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43513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800" dirty="0" smtClean="0"/>
              <a:t>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Fertility Charting Apps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pic>
        <p:nvPicPr>
          <p:cNvPr id="4100" name="Picture 4" descr="http://www.google.com/url?sa=i&amp;source=images&amp;cd=&amp;ved=0CAUQjBw&amp;url=http%3A%2F%2Fwww.skinnymom.com%2Fwp-content%2Fuploads%2F2015%2F03%2Fkindara-phone.png&amp;ei=ksIsVY7eB4n1oAT7-4DgCA&amp;psig=AFQjCNEsRRIOXIsiX4ivJ8skRku4CFW3ZQ&amp;ust=14290831542167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2948"/>
            <a:ext cx="4038600" cy="51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oogle.com/url?sa=i&amp;source=images&amp;cd=&amp;ved=0CAUQjBw&amp;url=http%3A%2F%2Fmenstruationresearch.org%2Fwp-content%2Fuploads%2F2012%2F11%2FIMG_2562.png&amp;ei=qcIsVdSkO4fioASE_4DICQ&amp;psig=AFQjCNEEqvPe8UyHtgPb53R0MddTCtqSKA&amp;ust=14290831780668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72066"/>
            <a:ext cx="3835400" cy="2556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336800"/>
            <a:ext cx="59372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792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181100" y="1509713"/>
            <a:ext cx="10172700" cy="43513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800" smtClean="0"/>
              <a:t> </a:t>
            </a: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3328988" y="2339975"/>
            <a:ext cx="5068887" cy="4292600"/>
            <a:chOff x="3346174" y="2359612"/>
            <a:chExt cx="5068955" cy="4292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7"/>
            <p:cNvSpPr/>
            <p:nvPr/>
          </p:nvSpPr>
          <p:spPr>
            <a:xfrm>
              <a:off x="3346174" y="2359612"/>
              <a:ext cx="5068955" cy="429298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46174" y="2875596"/>
              <a:ext cx="4446647" cy="3645223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630340" y="3458259"/>
              <a:ext cx="3538585" cy="3062559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3989120" y="4067913"/>
              <a:ext cx="2570197" cy="2452905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6792913" y="2644775"/>
            <a:ext cx="430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Philosophical/Religious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6575425" y="3311525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Moral/Ethical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6259513" y="4051300"/>
            <a:ext cx="2867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Psychological</a:t>
            </a:r>
          </a:p>
        </p:txBody>
      </p:sp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4306888" y="4968875"/>
            <a:ext cx="2427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Biological</a:t>
            </a:r>
            <a:endParaRPr lang="en-US" altLang="en-US" sz="1600" b="1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Reasons to Use NFP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50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52676"/>
            <a:ext cx="9077325" cy="63526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Topics to Reviewed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8824913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 smtClean="0"/>
              <a:t>Overview of the History of NFP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000" dirty="0"/>
              <a:t> </a:t>
            </a:r>
            <a:r>
              <a:rPr lang="en-US" altLang="en-US" sz="4000" dirty="0" smtClean="0"/>
              <a:t> Review of NFP Methods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dirty="0"/>
              <a:t> </a:t>
            </a:r>
            <a:r>
              <a:rPr lang="en-US" altLang="en-US" sz="2800" dirty="0" smtClean="0"/>
              <a:t>  </a:t>
            </a:r>
            <a:r>
              <a:rPr lang="en-US" altLang="en-US" sz="2400" dirty="0" smtClean="0"/>
              <a:t>Similarities and differences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8263463" y="2929467"/>
            <a:ext cx="6858003" cy="9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030216"/>
            <a:ext cx="753110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NFP Methods Review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334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274320"/>
            <a:ext cx="9144000" cy="9144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800" b="1" dirty="0" smtClean="0"/>
              <a:t>NFP Methods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1219200" y="1524000"/>
            <a:ext cx="10515600" cy="51182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>
              <a:lnSpc>
                <a:spcPct val="114000"/>
              </a:lnSpc>
            </a:pPr>
            <a:r>
              <a:rPr lang="en-US" sz="2400" b="1" dirty="0"/>
              <a:t>Symptoms  (Ovulation Methods)  </a:t>
            </a:r>
            <a:endParaRPr lang="en-US" sz="2400" b="1" dirty="0">
              <a:solidFill>
                <a:srgbClr val="FF0000"/>
              </a:solidFill>
            </a:endParaRPr>
          </a:p>
          <a:p>
            <a:pPr marL="107442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Billings </a:t>
            </a:r>
            <a:r>
              <a:rPr lang="en-US" sz="2400" dirty="0"/>
              <a:t>(BOM, WOOMB)</a:t>
            </a:r>
          </a:p>
          <a:p>
            <a:pPr marL="107442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Family </a:t>
            </a:r>
            <a:r>
              <a:rPr lang="en-US" sz="2400" dirty="0"/>
              <a:t>of the Americas Foundation (FAF)</a:t>
            </a:r>
          </a:p>
          <a:p>
            <a:pPr marL="107442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Creighton </a:t>
            </a:r>
            <a:r>
              <a:rPr lang="en-US" sz="2400" dirty="0"/>
              <a:t>/ </a:t>
            </a:r>
            <a:r>
              <a:rPr lang="en-US" sz="2400" dirty="0" err="1"/>
              <a:t>Napro</a:t>
            </a:r>
            <a:r>
              <a:rPr lang="en-US" sz="2400" dirty="0"/>
              <a:t> Technology</a:t>
            </a:r>
          </a:p>
          <a:p>
            <a:pPr marL="457200">
              <a:lnSpc>
                <a:spcPct val="114000"/>
              </a:lnSpc>
            </a:pPr>
            <a:endParaRPr lang="en-US" sz="2400" b="1" dirty="0"/>
          </a:p>
          <a:p>
            <a:pPr marL="457200">
              <a:lnSpc>
                <a:spcPct val="114000"/>
              </a:lnSpc>
            </a:pPr>
            <a:r>
              <a:rPr lang="en-US" sz="2400" b="1" dirty="0" err="1"/>
              <a:t>Sympto</a:t>
            </a:r>
            <a:r>
              <a:rPr lang="en-US" sz="2400" b="1" dirty="0"/>
              <a:t>-Thermal</a:t>
            </a:r>
          </a:p>
          <a:p>
            <a:pPr marL="107442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Couple </a:t>
            </a:r>
            <a:r>
              <a:rPr lang="en-US" sz="2400" dirty="0"/>
              <a:t>to Couple League (CCLI)</a:t>
            </a:r>
          </a:p>
          <a:p>
            <a:pPr marL="107442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Northwest </a:t>
            </a:r>
            <a:r>
              <a:rPr lang="en-US" sz="2400" dirty="0"/>
              <a:t>Family Services (NWFS) </a:t>
            </a:r>
            <a:r>
              <a:rPr lang="en-US" sz="2400" dirty="0" err="1"/>
              <a:t>SymptoPro</a:t>
            </a:r>
            <a:endParaRPr lang="en-US" sz="2400" dirty="0"/>
          </a:p>
          <a:p>
            <a:pPr marL="107442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NFP </a:t>
            </a:r>
            <a:r>
              <a:rPr lang="en-US" sz="2400" dirty="0"/>
              <a:t>International (NFPI)</a:t>
            </a:r>
          </a:p>
          <a:p>
            <a:pPr marL="457200">
              <a:lnSpc>
                <a:spcPct val="114000"/>
              </a:lnSpc>
            </a:pPr>
            <a:endParaRPr lang="en-US" sz="2400" b="1" dirty="0"/>
          </a:p>
          <a:p>
            <a:pPr marL="457200">
              <a:lnSpc>
                <a:spcPct val="114000"/>
              </a:lnSpc>
            </a:pPr>
            <a:r>
              <a:rPr lang="en-US" sz="2400" b="1" dirty="0" err="1"/>
              <a:t>Sympto</a:t>
            </a:r>
            <a:r>
              <a:rPr lang="en-US" sz="2400" b="1" dirty="0"/>
              <a:t>-Thermal + Hormone Monitor</a:t>
            </a:r>
          </a:p>
          <a:p>
            <a:pPr marL="107442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Marquette </a:t>
            </a:r>
            <a:r>
              <a:rPr lang="en-US" sz="2400" dirty="0"/>
              <a:t>Model (MM)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274320"/>
            <a:ext cx="9144000" cy="9144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800" b="1" dirty="0" smtClean="0"/>
              <a:t>Common to all Methods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1219200" y="914400"/>
            <a:ext cx="10744200" cy="51935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Standardized </a:t>
            </a:r>
            <a:r>
              <a:rPr lang="en-US" sz="2800" dirty="0"/>
              <a:t>&amp; backed by studies verifying effectiveness &gt;99%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Certified teacher training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Useful to achieve or avoid pregnancy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Useful throughout ALL stages of a woman’s reproductive life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Useful w/ regular &amp; irregular cycling as well as breastfeeding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Helpful to identify patterns of </a:t>
            </a:r>
            <a:r>
              <a:rPr lang="en-US" sz="2800" dirty="0" smtClean="0"/>
              <a:t>infertility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274320"/>
            <a:ext cx="9144000" cy="9144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800" b="1" dirty="0" smtClean="0"/>
              <a:t>Main differences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1143000" y="1219200"/>
            <a:ext cx="10744200" cy="54651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Cost </a:t>
            </a:r>
            <a:r>
              <a:rPr lang="en-US" sz="2800" dirty="0"/>
              <a:t>of classes vary  ($75-$400).  Online ~ $100.</a:t>
            </a:r>
          </a:p>
          <a:p>
            <a:pPr marL="514350" indent="-5143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Some methods have computer charting and smart phone apps.</a:t>
            </a:r>
          </a:p>
          <a:p>
            <a:pPr marL="514350" indent="-5143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Creighton assists w/connecting to local physicians who will not promote immoral reproductive technologies.</a:t>
            </a:r>
          </a:p>
          <a:p>
            <a:pPr marL="514350" indent="-5143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Some methods offer online classes for convenience of couples  (via Skype or </a:t>
            </a:r>
            <a:r>
              <a:rPr lang="en-US" sz="2800" dirty="0" err="1"/>
              <a:t>Powerpoint</a:t>
            </a:r>
            <a:r>
              <a:rPr lang="en-US" sz="2800" dirty="0"/>
              <a:t>).</a:t>
            </a:r>
          </a:p>
          <a:p>
            <a:pPr marL="514350" indent="-5143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Most classes are taught in group setting w/ individual, private charting assistance after class.  Creighton is typically taught one on one.</a:t>
            </a:r>
          </a:p>
          <a:p>
            <a:pPr marL="514350" indent="-5143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Titles vary:  teachers, instructors, practitioners, educators…  * ALL are certified.</a:t>
            </a:r>
          </a:p>
          <a:p>
            <a:pPr marL="514350" indent="-5143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Marquette Method- only taught by nurse/ health care professional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274320"/>
            <a:ext cx="9144000" cy="9144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800" b="1" dirty="0" smtClean="0"/>
              <a:t>Additional Benefits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1295400" y="1316650"/>
            <a:ext cx="10744200" cy="45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Shared responsibility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No harmful side effects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Promotes mutual understanding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Fosters respect for the total person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Honors design of woman’s body/respects natural law</a:t>
            </a:r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Low cost….BCP~ $1800/5 </a:t>
            </a:r>
            <a:r>
              <a:rPr lang="en-US" sz="2800" dirty="0" err="1"/>
              <a:t>yrs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Lower divorce 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946"/>
            <a:ext cx="12192000" cy="456405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8600"/>
            <a:ext cx="9720072" cy="1499616"/>
          </a:xfrm>
        </p:spPr>
        <p:txBody>
          <a:bodyPr/>
          <a:lstStyle/>
          <a:p>
            <a:r>
              <a:rPr lang="en-US" b="1" dirty="0" smtClean="0"/>
              <a:t>Additional Benefits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www.google.com/url?sa=i&amp;source=images&amp;cd=&amp;ved=0CAUQjBw&amp;url=http%3A%2F%2Fstatic1.squarespace.com%2Fstatic%2F5307d0d5e4b095cc22adb7d7%2Ft%2F53d055ede4b00188fd0cadc9%2F1406162414780%2F&amp;ei=JcIsVYXnK5CQoQTNioHwDw&amp;psig=AFQjCNEdUeKYT-yLSGVE6yn_bUWrHLremQ&amp;ust=1429083045809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914400"/>
            <a:ext cx="6896100" cy="57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409700" y="2679700"/>
            <a:ext cx="1473200" cy="769938"/>
          </a:xfrm>
          <a:prstGeom prst="rect">
            <a:avLst/>
          </a:prstGeom>
          <a:solidFill>
            <a:srgbClr val="FFFF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</a:rPr>
              <a:t>1930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35338" y="1854200"/>
            <a:ext cx="5180012" cy="3187700"/>
            <a:chOff x="3334707" y="1853414"/>
            <a:chExt cx="5181205" cy="31879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Explosion 2 1"/>
            <p:cNvSpPr/>
            <p:nvPr/>
          </p:nvSpPr>
          <p:spPr>
            <a:xfrm rot="910209">
              <a:off x="3334707" y="1853414"/>
              <a:ext cx="5181205" cy="3187916"/>
            </a:xfrm>
            <a:prstGeom prst="irregularSeal2">
              <a:avLst/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17416" name="Title 1"/>
            <p:cNvSpPr txBox="1">
              <a:spLocks/>
            </p:cNvSpPr>
            <p:nvPr/>
          </p:nvSpPr>
          <p:spPr bwMode="gray">
            <a:xfrm>
              <a:off x="4281004" y="3062651"/>
              <a:ext cx="292817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Century Gothic" pitchFamily="34" charset="0"/>
                </a:defRPr>
              </a:lvl1pPr>
              <a:lvl2pPr marL="742950" indent="-285750"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Century Gothic" pitchFamily="34" charset="0"/>
                </a:defRPr>
              </a:lvl2pPr>
              <a:lvl3pPr marL="1143000" indent="-228600"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3pPr>
              <a:lvl4pPr marL="1600200" indent="-228600"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4pPr>
              <a:lvl5pPr marL="2057400" indent="-228600"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 smtClean="0">
                  <a:solidFill>
                    <a:schemeClr val="bg2"/>
                  </a:solidFill>
                  <a:latin typeface="+mj-lt"/>
                </a:rPr>
                <a:t>LAMBETH CONFERENCE</a:t>
              </a:r>
              <a:endParaRPr lang="en-US" altLang="en-US" sz="32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9700" y="5745163"/>
            <a:ext cx="9944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Anglican bishops break from unanimous Christian tradition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and allow artificial birth control.</a:t>
            </a:r>
            <a:endParaRPr lang="en-US" alt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23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repeatCount="3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435133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sz="24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4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4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4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Dr. </a:t>
            </a:r>
            <a:r>
              <a:rPr lang="en-US" altLang="en-US" sz="2800" dirty="0" err="1" smtClean="0"/>
              <a:t>Knaus</a:t>
            </a:r>
            <a:r>
              <a:rPr lang="en-US" altLang="en-US" sz="2800" dirty="0" smtClean="0"/>
              <a:t> &amp; Dr. </a:t>
            </a:r>
            <a:r>
              <a:rPr lang="en-US" altLang="en-US" sz="2800" dirty="0" err="1" smtClean="0"/>
              <a:t>Ogino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Dr. John </a:t>
            </a:r>
            <a:r>
              <a:rPr lang="en-US" altLang="en-US" sz="2800" dirty="0" err="1" smtClean="0"/>
              <a:t>Smulders</a:t>
            </a:r>
            <a:endParaRPr lang="en-US" altLang="en-US" sz="2800" dirty="0" smtClean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409700" y="2679700"/>
            <a:ext cx="1473200" cy="7699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</a:rPr>
              <a:t>1930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254500" y="2679700"/>
            <a:ext cx="3327400" cy="76993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CALENDAR RHYTHM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7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3733799"/>
            <a:ext cx="10172700" cy="24431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Fr. Wilhelm </a:t>
            </a:r>
            <a:r>
              <a:rPr lang="en-US" altLang="en-US" sz="2800" dirty="0" err="1" smtClean="0"/>
              <a:t>Hillebrand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1485900" cy="7699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</a:rPr>
              <a:t>1935</a:t>
            </a:r>
          </a:p>
        </p:txBody>
      </p:sp>
      <p:sp>
        <p:nvSpPr>
          <p:cNvPr id="19463" name="Title 1"/>
          <p:cNvSpPr txBox="1">
            <a:spLocks/>
          </p:cNvSpPr>
          <p:nvPr/>
        </p:nvSpPr>
        <p:spPr bwMode="gray">
          <a:xfrm>
            <a:off x="8521700" y="2679700"/>
            <a:ext cx="2425700" cy="769938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TEMPERATURE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gray">
          <a:xfrm>
            <a:off x="4406900" y="2659062"/>
            <a:ext cx="3327400" cy="76993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CALENDAR RHYTHM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48600" y="267970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463779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460" grpId="0" animBg="1"/>
      <p:bldP spid="19463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435133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Dr. Holt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Dr. </a:t>
            </a:r>
            <a:r>
              <a:rPr lang="en-US" altLang="en-US" sz="2800" dirty="0" err="1" smtClean="0"/>
              <a:t>Doering</a:t>
            </a:r>
            <a:endParaRPr lang="en-US" altLang="en-US" sz="2800" dirty="0" smtClean="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32893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1950s-1960s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gray">
          <a:xfrm>
            <a:off x="5867400" y="2667000"/>
            <a:ext cx="2425700" cy="769938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TEMPERATURE*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3846493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*Standardized Temperature for the first time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2437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gray">
          <a:xfrm>
            <a:off x="9410594" y="2688698"/>
            <a:ext cx="2425700" cy="769938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TEMPERATURE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639453"/>
            <a:ext cx="3810000" cy="2546349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Drs. John &amp; Evelyn Billings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BOM, WOOMB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1100" dirty="0" smtClean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32893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1950s-1960s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1237" y="2667000"/>
            <a:ext cx="2138363" cy="7699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 smtClean="0">
                <a:latin typeface="+mj-lt"/>
              </a:rPr>
              <a:t>Symptoms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31836" y="3632200"/>
            <a:ext cx="1603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99"/>
                </a:solidFill>
              </a:rPr>
              <a:t>10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8400" y="1905000"/>
            <a:ext cx="1373187" cy="2216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X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NFP HISTORY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606" y="3540423"/>
            <a:ext cx="453379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4"/>
                </a:solidFill>
              </a:rPr>
              <a:t>Symptoms = </a:t>
            </a:r>
            <a:r>
              <a:rPr lang="en-US" altLang="en-US" sz="2800" b="1" dirty="0" smtClean="0">
                <a:solidFill>
                  <a:schemeClr val="accent4"/>
                </a:solidFill>
              </a:rPr>
              <a:t>Cervical Fluid</a:t>
            </a:r>
          </a:p>
          <a:p>
            <a:pPr algn="ctr"/>
            <a:r>
              <a:rPr lang="en-US" sz="2800" dirty="0"/>
              <a:t>Symptom Standardization </a:t>
            </a:r>
            <a:endParaRPr lang="en-US" sz="2800" dirty="0" smtClean="0"/>
          </a:p>
          <a:p>
            <a:pPr algn="ctr"/>
            <a:r>
              <a:rPr lang="en-US" sz="2800" dirty="0" smtClean="0"/>
              <a:t>for </a:t>
            </a:r>
            <a:r>
              <a:rPr lang="en-US" sz="2800" dirty="0"/>
              <a:t>the first time</a:t>
            </a:r>
          </a:p>
          <a:p>
            <a:pPr algn="ctr"/>
            <a:endParaRPr lang="en-US" sz="2400" dirty="0"/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8610600" y="2682425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80576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507" grpId="0" animBg="1"/>
      <p:bldP spid="8" grpId="0" animBg="1"/>
      <p:bldP spid="2" grpId="0"/>
      <p:bldP spid="4" grpId="0"/>
      <p:bldP spid="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499" y="1825625"/>
            <a:ext cx="3079357" cy="305117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409700" y="2679700"/>
            <a:ext cx="1473200" cy="7699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</a:rPr>
              <a:t>1968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35338" y="1854200"/>
            <a:ext cx="5180012" cy="3187700"/>
            <a:chOff x="3334707" y="1853414"/>
            <a:chExt cx="5181205" cy="3187916"/>
          </a:xfrm>
        </p:grpSpPr>
        <p:sp>
          <p:nvSpPr>
            <p:cNvPr id="2" name="Explosion 2 1"/>
            <p:cNvSpPr/>
            <p:nvPr/>
          </p:nvSpPr>
          <p:spPr>
            <a:xfrm rot="910209">
              <a:off x="3334707" y="1853414"/>
              <a:ext cx="5181205" cy="3187916"/>
            </a:xfrm>
            <a:prstGeom prst="irregularSeal2">
              <a:avLst/>
            </a:prstGeom>
            <a:solidFill>
              <a:srgbClr val="CC00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35" name="Title 1"/>
            <p:cNvSpPr txBox="1">
              <a:spLocks/>
            </p:cNvSpPr>
            <p:nvPr/>
          </p:nvSpPr>
          <p:spPr bwMode="gray">
            <a:xfrm>
              <a:off x="4190566" y="3062651"/>
              <a:ext cx="314358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Century Gothic" pitchFamily="34" charset="0"/>
                </a:defRPr>
              </a:lvl1pPr>
              <a:lvl2pPr marL="742950" indent="-285750"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Century Gothic" pitchFamily="34" charset="0"/>
                </a:defRPr>
              </a:lvl2pPr>
              <a:lvl3pPr marL="1143000" indent="-228600"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3pPr>
              <a:lvl4pPr marL="1600200" indent="-228600"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4pPr>
              <a:lvl5pPr marL="2057400" indent="-228600" defTabSz="4572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smtClean="0">
                  <a:solidFill>
                    <a:schemeClr val="bg2"/>
                  </a:solidFill>
                  <a:latin typeface="+mj-lt"/>
                </a:rPr>
                <a:t>HUMANAE VITAE</a:t>
              </a:r>
              <a:endParaRPr lang="en-US" altLang="en-US" sz="36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4738105"/>
            <a:ext cx="76751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dirty="0"/>
              <a:t>Pope Paul VI</a:t>
            </a:r>
          </a:p>
          <a:p>
            <a:pPr algn="ctr">
              <a:spcBef>
                <a:spcPct val="0"/>
              </a:spcBef>
            </a:pPr>
            <a:endParaRPr lang="en-US" altLang="en-US" sz="1100" dirty="0"/>
          </a:p>
          <a:p>
            <a:pPr algn="ctr">
              <a:spcBef>
                <a:spcPct val="0"/>
              </a:spcBef>
            </a:pPr>
            <a:r>
              <a:rPr lang="en-US" altLang="en-US" sz="2800" dirty="0"/>
              <a:t>(also Archbishop Karol </a:t>
            </a:r>
            <a:r>
              <a:rPr lang="en-US" altLang="en-US" sz="2800" dirty="0" err="1"/>
              <a:t>Wojtyla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:  Pope </a:t>
            </a:r>
            <a:r>
              <a:rPr lang="en-US" altLang="en-US" sz="2800" dirty="0"/>
              <a:t>John Paul II)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237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825625"/>
            <a:ext cx="10172700" cy="435133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 John &amp; Sheila </a:t>
            </a:r>
            <a:r>
              <a:rPr lang="en-US" altLang="en-US" sz="2800" dirty="0" err="1" smtClean="0"/>
              <a:t>Kippley</a:t>
            </a:r>
            <a:endParaRPr lang="en-US" altLang="en-US" sz="2800" dirty="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CCLI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800" dirty="0" smtClean="0"/>
              <a:t>* Ecological Breastfeeding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sz="2800" dirty="0" smtClean="0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371600" y="2679700"/>
            <a:ext cx="164941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1970s</a:t>
            </a: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5829406" y="266700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NFP HISTORY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r="2500" b="85268"/>
          <a:stretch/>
        </p:blipFill>
        <p:spPr>
          <a:xfrm rot="16200000">
            <a:off x="-2929466" y="2929465"/>
            <a:ext cx="6858003" cy="99907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gray">
          <a:xfrm>
            <a:off x="6400800" y="2667987"/>
            <a:ext cx="2425700" cy="829737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TEMPERATURE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1400" y="2668443"/>
            <a:ext cx="2138363" cy="769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 smtClean="0">
                <a:latin typeface="+mj-lt"/>
              </a:rPr>
              <a:t>Symptoms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gray">
          <a:xfrm>
            <a:off x="9677400" y="2667000"/>
            <a:ext cx="1981200" cy="8307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+mj-lt"/>
              </a:rPr>
              <a:t>OTHER</a:t>
            </a:r>
            <a:endParaRPr lang="en-US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8915400" y="2748230"/>
            <a:ext cx="495194" cy="669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57280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61" grpId="0"/>
      <p:bldP spid="14" grpId="0" animBg="1"/>
      <p:bldP spid="15" grpId="0" animBg="1"/>
      <p:bldP spid="16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1146</Words>
  <Application>Microsoft Office PowerPoint</Application>
  <PresentationFormat>Custom</PresentationFormat>
  <Paragraphs>245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Integral</vt:lpstr>
      <vt:lpstr>Natural Family Planning</vt:lpstr>
      <vt:lpstr>Topics to Reviewed</vt:lpstr>
      <vt:lpstr>NFP HISTORY</vt:lpstr>
      <vt:lpstr>NFP HISTORY</vt:lpstr>
      <vt:lpstr>NFP HISTORY</vt:lpstr>
      <vt:lpstr>NFP HISTORY</vt:lpstr>
      <vt:lpstr>Symptoms</vt:lpstr>
      <vt:lpstr>NFP HISTORY</vt:lpstr>
      <vt:lpstr>NFP HISTORY</vt:lpstr>
      <vt:lpstr>PowerPoint Presentation</vt:lpstr>
      <vt:lpstr>NFP History</vt:lpstr>
      <vt:lpstr>NFP HISTORY</vt:lpstr>
      <vt:lpstr>NFP HISTORY</vt:lpstr>
      <vt:lpstr>NFP HISTORY</vt:lpstr>
      <vt:lpstr>NFP HISTORY</vt:lpstr>
      <vt:lpstr>Fertility Tracking Apps</vt:lpstr>
      <vt:lpstr>Fertility Charting Apps</vt:lpstr>
      <vt:lpstr>Reasons to Use NFP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Benefits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NFP Methods</dc:title>
  <dc:creator>John</dc:creator>
  <cp:lastModifiedBy>Fr. Luke Dysinger, OSB</cp:lastModifiedBy>
  <cp:revision>37</cp:revision>
  <dcterms:created xsi:type="dcterms:W3CDTF">2015-04-11T15:59:21Z</dcterms:created>
  <dcterms:modified xsi:type="dcterms:W3CDTF">2017-10-10T18:28:30Z</dcterms:modified>
</cp:coreProperties>
</file>